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64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66"/>
  </p:notesMasterIdLst>
  <p:sldIdLst>
    <p:sldId id="256" r:id="rId2"/>
    <p:sldId id="257" r:id="rId3"/>
    <p:sldId id="258" r:id="rId4"/>
    <p:sldId id="288" r:id="rId5"/>
    <p:sldId id="289" r:id="rId6"/>
    <p:sldId id="319" r:id="rId7"/>
    <p:sldId id="290" r:id="rId8"/>
    <p:sldId id="291" r:id="rId9"/>
    <p:sldId id="292" r:id="rId10"/>
    <p:sldId id="293" r:id="rId11"/>
    <p:sldId id="294" r:id="rId12"/>
    <p:sldId id="295" r:id="rId13"/>
    <p:sldId id="259" r:id="rId14"/>
    <p:sldId id="311" r:id="rId15"/>
    <p:sldId id="312" r:id="rId16"/>
    <p:sldId id="320" r:id="rId17"/>
    <p:sldId id="313" r:id="rId18"/>
    <p:sldId id="318" r:id="rId19"/>
    <p:sldId id="314" r:id="rId20"/>
    <p:sldId id="321" r:id="rId21"/>
    <p:sldId id="315" r:id="rId22"/>
    <p:sldId id="317" r:id="rId23"/>
    <p:sldId id="260" r:id="rId24"/>
    <p:sldId id="299" r:id="rId25"/>
    <p:sldId id="305" r:id="rId26"/>
    <p:sldId id="322" r:id="rId27"/>
    <p:sldId id="302" r:id="rId28"/>
    <p:sldId id="301" r:id="rId29"/>
    <p:sldId id="323" r:id="rId30"/>
    <p:sldId id="303" r:id="rId31"/>
    <p:sldId id="325" r:id="rId32"/>
    <p:sldId id="304" r:id="rId33"/>
    <p:sldId id="324" r:id="rId34"/>
    <p:sldId id="309" r:id="rId35"/>
    <p:sldId id="306" r:id="rId36"/>
    <p:sldId id="310" r:id="rId37"/>
    <p:sldId id="307" r:id="rId38"/>
    <p:sldId id="308" r:id="rId39"/>
    <p:sldId id="261" r:id="rId40"/>
    <p:sldId id="270" r:id="rId41"/>
    <p:sldId id="263" r:id="rId42"/>
    <p:sldId id="271" r:id="rId43"/>
    <p:sldId id="264" r:id="rId44"/>
    <p:sldId id="272" r:id="rId45"/>
    <p:sldId id="265" r:id="rId46"/>
    <p:sldId id="273" r:id="rId47"/>
    <p:sldId id="274" r:id="rId48"/>
    <p:sldId id="275" r:id="rId49"/>
    <p:sldId id="266" r:id="rId50"/>
    <p:sldId id="287" r:id="rId51"/>
    <p:sldId id="267" r:id="rId52"/>
    <p:sldId id="268" r:id="rId53"/>
    <p:sldId id="269" r:id="rId54"/>
    <p:sldId id="276" r:id="rId55"/>
    <p:sldId id="277" r:id="rId56"/>
    <p:sldId id="278" r:id="rId57"/>
    <p:sldId id="279" r:id="rId58"/>
    <p:sldId id="280" r:id="rId59"/>
    <p:sldId id="281" r:id="rId60"/>
    <p:sldId id="282" r:id="rId61"/>
    <p:sldId id="283" r:id="rId62"/>
    <p:sldId id="284" r:id="rId63"/>
    <p:sldId id="285" r:id="rId64"/>
    <p:sldId id="286" r:id="rId6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37" autoAdjust="0"/>
    <p:restoredTop sz="94660"/>
  </p:normalViewPr>
  <p:slideViewPr>
    <p:cSldViewPr>
      <p:cViewPr varScale="1">
        <p:scale>
          <a:sx n="73" d="100"/>
          <a:sy n="73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1E9811B-1F41-4925-80BC-516ED5AAF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72DE3D-26AD-4A33-9321-84BE0ED1AD36}" type="slidenum">
              <a:rPr lang="ru-RU"/>
              <a:pPr/>
              <a:t>1</a:t>
            </a:fld>
            <a:endParaRPr lang="ru-RU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B6C08-2317-405A-9382-E710A7C85F7F}" type="slidenum">
              <a:rPr lang="ru-RU"/>
              <a:pPr/>
              <a:t>10</a:t>
            </a:fld>
            <a:endParaRPr lang="ru-RU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6B0FA3-1B88-4881-80B8-31EC7B327298}" type="slidenum">
              <a:rPr lang="ru-RU"/>
              <a:pPr/>
              <a:t>11</a:t>
            </a:fld>
            <a:endParaRPr lang="ru-RU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63C8F-D6F0-4048-9E97-2A723AC1D1AC}" type="slidenum">
              <a:rPr lang="ru-RU"/>
              <a:pPr/>
              <a:t>12</a:t>
            </a:fld>
            <a:endParaRPr lang="ru-RU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B8423-0016-412C-984F-C73EB7EC47DA}" type="slidenum">
              <a:rPr lang="ru-RU"/>
              <a:pPr/>
              <a:t>13</a:t>
            </a:fld>
            <a:endParaRPr lang="ru-RU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19ADE-D960-4C08-9033-4F614B6BA13A}" type="slidenum">
              <a:rPr lang="ru-RU"/>
              <a:pPr/>
              <a:t>14</a:t>
            </a:fld>
            <a:endParaRPr lang="ru-RU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82A2EC-F0EB-4D1E-96C9-8237BDA89A05}" type="slidenum">
              <a:rPr lang="ru-RU"/>
              <a:pPr/>
              <a:t>15</a:t>
            </a:fld>
            <a:endParaRPr lang="ru-RU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5B9F12-90CF-44F7-8B8A-9C2223503F9C}" type="slidenum">
              <a:rPr lang="ru-RU"/>
              <a:pPr/>
              <a:t>16</a:t>
            </a:fld>
            <a:endParaRPr lang="ru-RU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4DD86D-715B-42DE-B43D-61074C32D977}" type="slidenum">
              <a:rPr lang="ru-RU"/>
              <a:pPr/>
              <a:t>17</a:t>
            </a:fld>
            <a:endParaRPr lang="ru-RU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A4B7D3-1E1F-4946-8C03-746D0717820A}" type="slidenum">
              <a:rPr lang="ru-RU"/>
              <a:pPr/>
              <a:t>18</a:t>
            </a:fld>
            <a:endParaRPr lang="ru-RU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D7D8E-88E3-4EE2-A09E-07BFC812DFAE}" type="slidenum">
              <a:rPr lang="ru-RU"/>
              <a:pPr/>
              <a:t>19</a:t>
            </a:fld>
            <a:endParaRPr lang="ru-RU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03CA9-6290-4C16-8AC0-7CA10167563B}" type="slidenum">
              <a:rPr lang="ru-RU"/>
              <a:pPr/>
              <a:t>2</a:t>
            </a:fld>
            <a:endParaRPr lang="ru-RU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31B403-0C9B-4463-8A1B-A98FE77D9474}" type="slidenum">
              <a:rPr lang="ru-RU"/>
              <a:pPr/>
              <a:t>20</a:t>
            </a:fld>
            <a:endParaRPr lang="ru-RU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BE69D-B920-4CF0-9BE6-22C85F7F88BA}" type="slidenum">
              <a:rPr lang="ru-RU"/>
              <a:pPr/>
              <a:t>21</a:t>
            </a:fld>
            <a:endParaRPr lang="ru-RU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0A2284-B65C-4790-91E3-51EF5CECEBD9}" type="slidenum">
              <a:rPr lang="ru-RU"/>
              <a:pPr/>
              <a:t>22</a:t>
            </a:fld>
            <a:endParaRPr lang="ru-RU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7C2D59-B55D-4274-A1FA-8256B95B6C05}" type="slidenum">
              <a:rPr lang="ru-RU"/>
              <a:pPr/>
              <a:t>23</a:t>
            </a:fld>
            <a:endParaRPr lang="ru-RU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65389-BB53-4162-A0C9-2D36D753F389}" type="slidenum">
              <a:rPr lang="ru-RU"/>
              <a:pPr/>
              <a:t>24</a:t>
            </a:fld>
            <a:endParaRPr lang="ru-RU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24C3A-DA00-424E-A1A0-B8010A7710AC}" type="slidenum">
              <a:rPr lang="ru-RU"/>
              <a:pPr/>
              <a:t>25</a:t>
            </a:fld>
            <a:endParaRPr lang="ru-RU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82AC49-561B-4C28-AA6C-38C37F9EA396}" type="slidenum">
              <a:rPr lang="ru-RU"/>
              <a:pPr/>
              <a:t>26</a:t>
            </a:fld>
            <a:endParaRPr lang="ru-RU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50DD2-5AB2-47BF-BACA-0B2E4908874A}" type="slidenum">
              <a:rPr lang="ru-RU"/>
              <a:pPr/>
              <a:t>27</a:t>
            </a:fld>
            <a:endParaRPr lang="ru-RU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4DCAE-9559-4458-A09B-C721C5ABD83A}" type="slidenum">
              <a:rPr lang="ru-RU"/>
              <a:pPr/>
              <a:t>28</a:t>
            </a:fld>
            <a:endParaRPr lang="ru-RU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968A74-82F1-44EC-93C0-4FFBF2B37E65}" type="slidenum">
              <a:rPr lang="ru-RU"/>
              <a:pPr/>
              <a:t>29</a:t>
            </a:fld>
            <a:endParaRPr lang="ru-RU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64678-4692-4BD6-9B5D-35571CCAD052}" type="slidenum">
              <a:rPr lang="ru-RU"/>
              <a:pPr/>
              <a:t>3</a:t>
            </a:fld>
            <a:endParaRPr lang="ru-RU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96109-21EF-48E9-982D-93C645442A07}" type="slidenum">
              <a:rPr lang="ru-RU"/>
              <a:pPr/>
              <a:t>30</a:t>
            </a:fld>
            <a:endParaRPr lang="ru-RU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9063B7-A827-4D51-983B-6ABCF7E068C7}" type="slidenum">
              <a:rPr lang="ru-RU"/>
              <a:pPr/>
              <a:t>31</a:t>
            </a:fld>
            <a:endParaRPr lang="ru-RU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82165D-4FE1-4DBE-AB28-CC508EF8C494}" type="slidenum">
              <a:rPr lang="ru-RU"/>
              <a:pPr/>
              <a:t>32</a:t>
            </a:fld>
            <a:endParaRPr lang="ru-RU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3398C-A13C-43D7-97DE-73965AEE4429}" type="slidenum">
              <a:rPr lang="ru-RU"/>
              <a:pPr/>
              <a:t>33</a:t>
            </a:fld>
            <a:endParaRPr lang="ru-RU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025773-D3DF-40B6-9936-9779FC60E5C1}" type="slidenum">
              <a:rPr lang="ru-RU"/>
              <a:pPr/>
              <a:t>34</a:t>
            </a:fld>
            <a:endParaRPr lang="ru-RU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5A993-1D5C-4265-B7F8-45A4E696D82E}" type="slidenum">
              <a:rPr lang="ru-RU"/>
              <a:pPr/>
              <a:t>35</a:t>
            </a:fld>
            <a:endParaRPr lang="ru-RU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E4239-D1AC-4BE1-9496-07C406434C79}" type="slidenum">
              <a:rPr lang="ru-RU"/>
              <a:pPr/>
              <a:t>36</a:t>
            </a:fld>
            <a:endParaRPr lang="ru-RU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5EE92-8B7C-48CF-8E51-3E0AF270161D}" type="slidenum">
              <a:rPr lang="ru-RU"/>
              <a:pPr/>
              <a:t>37</a:t>
            </a:fld>
            <a:endParaRPr lang="ru-RU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0F5870-DBFE-413F-B46A-97C6864807C7}" type="slidenum">
              <a:rPr lang="ru-RU"/>
              <a:pPr/>
              <a:t>38</a:t>
            </a:fld>
            <a:endParaRPr lang="ru-RU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17E2B4-D589-4332-9379-F9A7AD90A384}" type="slidenum">
              <a:rPr lang="ru-RU"/>
              <a:pPr/>
              <a:t>39</a:t>
            </a:fld>
            <a:endParaRPr lang="ru-RU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94B87-48F7-4276-9EA5-24A9CDBB9388}" type="slidenum">
              <a:rPr lang="ru-RU"/>
              <a:pPr/>
              <a:t>4</a:t>
            </a:fld>
            <a:endParaRPr lang="ru-RU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6D36F9-315D-40BC-88B4-6B1FD84BFDF1}" type="slidenum">
              <a:rPr lang="ru-RU"/>
              <a:pPr/>
              <a:t>40</a:t>
            </a:fld>
            <a:endParaRPr lang="ru-RU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DBE80-85B0-4735-8408-934A9D942947}" type="slidenum">
              <a:rPr lang="ru-RU"/>
              <a:pPr/>
              <a:t>41</a:t>
            </a:fld>
            <a:endParaRPr lang="ru-RU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0478F-9C8D-4A5C-8705-E1B0B806BE60}" type="slidenum">
              <a:rPr lang="ru-RU"/>
              <a:pPr/>
              <a:t>42</a:t>
            </a:fld>
            <a:endParaRPr lang="ru-RU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A1C86-FC85-44C4-9EB7-B6984701FAF2}" type="slidenum">
              <a:rPr lang="ru-RU"/>
              <a:pPr/>
              <a:t>43</a:t>
            </a:fld>
            <a:endParaRPr lang="ru-RU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96985-A7B1-424C-BBE9-D5676C778F85}" type="slidenum">
              <a:rPr lang="ru-RU"/>
              <a:pPr/>
              <a:t>44</a:t>
            </a:fld>
            <a:endParaRPr lang="ru-RU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3C858-552A-4E20-BB84-6CB1DF5948B7}" type="slidenum">
              <a:rPr lang="ru-RU"/>
              <a:pPr/>
              <a:t>45</a:t>
            </a:fld>
            <a:endParaRPr lang="ru-RU"/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04940-91DD-45C7-B57D-2BB53C046F23}" type="slidenum">
              <a:rPr lang="ru-RU"/>
              <a:pPr/>
              <a:t>46</a:t>
            </a:fld>
            <a:endParaRPr lang="ru-RU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143401-21BB-4268-836F-0ACE2EEA8292}" type="slidenum">
              <a:rPr lang="ru-RU"/>
              <a:pPr/>
              <a:t>47</a:t>
            </a:fld>
            <a:endParaRPr lang="ru-RU"/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08BD7B-EF62-4918-A07D-24DD5EA2DA24}" type="slidenum">
              <a:rPr lang="ru-RU"/>
              <a:pPr/>
              <a:t>48</a:t>
            </a:fld>
            <a:endParaRPr lang="ru-RU"/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A3F54-82D3-4156-981F-596EECF44381}" type="slidenum">
              <a:rPr lang="ru-RU"/>
              <a:pPr/>
              <a:t>49</a:t>
            </a:fld>
            <a:endParaRPr lang="ru-RU"/>
          </a:p>
        </p:txBody>
      </p:sp>
      <p:sp>
        <p:nvSpPr>
          <p:cNvPr id="118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C53C59-AE8F-410A-B59F-26055E702D1B}" type="slidenum">
              <a:rPr lang="ru-RU"/>
              <a:pPr/>
              <a:t>5</a:t>
            </a:fld>
            <a:endParaRPr lang="ru-RU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F362B5-A53F-4ADD-A02D-914D4B898DD9}" type="slidenum">
              <a:rPr lang="ru-RU"/>
              <a:pPr/>
              <a:t>50</a:t>
            </a:fld>
            <a:endParaRPr lang="ru-RU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ECA1E4-98A8-42D8-A133-F10C740DE6FF}" type="slidenum">
              <a:rPr lang="ru-RU"/>
              <a:pPr/>
              <a:t>51</a:t>
            </a:fld>
            <a:endParaRPr lang="ru-RU"/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9D2FC1-CFD0-4AF0-B2C4-D0B4CD5AD92F}" type="slidenum">
              <a:rPr lang="ru-RU"/>
              <a:pPr/>
              <a:t>52</a:t>
            </a:fld>
            <a:endParaRPr lang="ru-RU"/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13191-3341-40AD-A90B-E8D46CC0C23F}" type="slidenum">
              <a:rPr lang="ru-RU"/>
              <a:pPr/>
              <a:t>53</a:t>
            </a:fld>
            <a:endParaRPr lang="ru-RU"/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FA1F6-2694-4E7A-B802-5B53E7C05813}" type="slidenum">
              <a:rPr lang="ru-RU"/>
              <a:pPr/>
              <a:t>54</a:t>
            </a:fld>
            <a:endParaRPr lang="ru-RU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972855-7159-4968-B902-E3B7E9644379}" type="slidenum">
              <a:rPr lang="ru-RU"/>
              <a:pPr/>
              <a:t>55</a:t>
            </a:fld>
            <a:endParaRPr lang="ru-RU"/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7CD0A8-345D-4844-9942-CE7E24A9E457}" type="slidenum">
              <a:rPr lang="ru-RU"/>
              <a:pPr/>
              <a:t>56</a:t>
            </a:fld>
            <a:endParaRPr lang="ru-RU"/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E37924-4F82-42B3-BFBB-7DD6E32E8812}" type="slidenum">
              <a:rPr lang="ru-RU"/>
              <a:pPr/>
              <a:t>57</a:t>
            </a:fld>
            <a:endParaRPr lang="ru-RU"/>
          </a:p>
        </p:txBody>
      </p:sp>
      <p:sp>
        <p:nvSpPr>
          <p:cNvPr id="126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0BADCD-7F83-4681-B11F-15D512E392F9}" type="slidenum">
              <a:rPr lang="ru-RU"/>
              <a:pPr/>
              <a:t>58</a:t>
            </a:fld>
            <a:endParaRPr lang="ru-RU"/>
          </a:p>
        </p:txBody>
      </p:sp>
      <p:sp>
        <p:nvSpPr>
          <p:cNvPr id="1280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431A78-3E87-41E8-B4CD-F92116767A71}" type="slidenum">
              <a:rPr lang="ru-RU"/>
              <a:pPr/>
              <a:t>59</a:t>
            </a:fld>
            <a:endParaRPr lang="ru-RU"/>
          </a:p>
        </p:txBody>
      </p:sp>
      <p:sp>
        <p:nvSpPr>
          <p:cNvPr id="1290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D60A7E-E166-4F48-8EC0-9B157FAB0EEB}" type="slidenum">
              <a:rPr lang="ru-RU"/>
              <a:pPr/>
              <a:t>6</a:t>
            </a:fld>
            <a:endParaRPr lang="ru-RU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C5A210-711A-4717-BCED-7FA9B830180E}" type="slidenum">
              <a:rPr lang="ru-RU"/>
              <a:pPr/>
              <a:t>60</a:t>
            </a:fld>
            <a:endParaRPr lang="ru-RU"/>
          </a:p>
        </p:txBody>
      </p:sp>
      <p:sp>
        <p:nvSpPr>
          <p:cNvPr id="1300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962FF-C3C5-469B-B365-154B4EE6E921}" type="slidenum">
              <a:rPr lang="ru-RU"/>
              <a:pPr/>
              <a:t>61</a:t>
            </a:fld>
            <a:endParaRPr lang="ru-RU"/>
          </a:p>
        </p:txBody>
      </p:sp>
      <p:sp>
        <p:nvSpPr>
          <p:cNvPr id="1310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A50D51-1E5B-417B-9F5C-DA09BB53C757}" type="slidenum">
              <a:rPr lang="ru-RU"/>
              <a:pPr/>
              <a:t>62</a:t>
            </a:fld>
            <a:endParaRPr lang="ru-RU"/>
          </a:p>
        </p:txBody>
      </p:sp>
      <p:sp>
        <p:nvSpPr>
          <p:cNvPr id="132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1CF0E0-DD30-47F3-907C-638552ACB4D1}" type="slidenum">
              <a:rPr lang="ru-RU"/>
              <a:pPr/>
              <a:t>63</a:t>
            </a:fld>
            <a:endParaRPr lang="ru-RU"/>
          </a:p>
        </p:txBody>
      </p:sp>
      <p:sp>
        <p:nvSpPr>
          <p:cNvPr id="133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6D3EA6-26EA-4881-9D40-D064DBC8380B}" type="slidenum">
              <a:rPr lang="ru-RU"/>
              <a:pPr/>
              <a:t>64</a:t>
            </a:fld>
            <a:endParaRPr lang="ru-RU"/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C7DED3-98AC-437E-9DE2-25134C71E080}" type="slidenum">
              <a:rPr lang="ru-RU"/>
              <a:pPr/>
              <a:t>7</a:t>
            </a:fld>
            <a:endParaRPr lang="ru-RU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B3BAA4-B984-4C1C-B519-EF160913D09F}" type="slidenum">
              <a:rPr lang="ru-RU"/>
              <a:pPr/>
              <a:t>8</a:t>
            </a:fld>
            <a:endParaRPr lang="ru-RU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94A50-F8CD-452C-BF43-0298F1420401}" type="slidenum">
              <a:rPr lang="ru-RU"/>
              <a:pPr/>
              <a:t>9</a:t>
            </a:fld>
            <a:endParaRPr lang="ru-RU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11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379E9A6-7415-4BBA-B396-2C22A7BD96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A02D-A714-4853-8433-92EFC8FA60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A026-0712-4D45-9DA4-B734E2945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F42F7-A01F-4103-8199-3961633F7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3A2D4-911E-4B25-9A2B-86C7268CA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CA515-6788-44D5-AC76-BDD246B56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05066-8755-43DC-B5B5-115F72A63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5E42C-3813-457B-ADE4-288A78B2E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39C13-1011-4542-ADE7-15C9204D7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4CF8B-2BF2-4C31-B347-E2C326FEE0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8D0B6-4751-40A8-8FFB-CE486046A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01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4FADB01-0F16-4500-8592-3ABD72EDD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Загальна стратегія підприємства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 (корпорацій)</a:t>
            </a:r>
            <a:endParaRPr lang="ru-RU" sz="36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b="1" i="1" smtClean="0"/>
              <a:t>Стратегія стабілізації </a:t>
            </a:r>
            <a:r>
              <a:rPr lang="ru-RU" sz="3600" smtClean="0"/>
              <a:t>застосовується великими підприємствами, які домінують на ринку, мають стабільні обсяги продаж і отримуваних прибутків.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smtClean="0"/>
              <a:t>Проводиться з метою підтримки існуючого стану впродовж якомога довшого періоду.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 (корпорацій)</a:t>
            </a:r>
            <a:endParaRPr lang="ru-RU" sz="36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b="1" i="1" smtClean="0"/>
              <a:t>Стратегія виживання </a:t>
            </a:r>
            <a:r>
              <a:rPr lang="ru-RU" smtClean="0"/>
              <a:t>використовується в умовах економічної кризи, нестабільності, високої інфляції або коли товари перебувають в стадії насичення і спаду життєвого циклу.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mtClean="0"/>
              <a:t>Полягає в спробах пристосуватися до важких ринкових умов господарювання та існуючої ситуації.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 (корпорацій)</a:t>
            </a:r>
            <a:endParaRPr lang="ru-RU" sz="36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smtClean="0"/>
              <a:t>Способи реалізації </a:t>
            </a:r>
            <a:r>
              <a:rPr lang="ru-RU" sz="2800" smtClean="0"/>
              <a:t>стратегії виживання: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800" i="1" smtClean="0"/>
              <a:t>стратегія розвороту </a:t>
            </a:r>
            <a:r>
              <a:rPr lang="ru-RU" sz="2800" smtClean="0"/>
              <a:t>– підприємство або СОБ працює неефективно, але не досягло критичної точки. Відмова від виробництва нерентабельних товарів, скорочення робочої сили, відмова від неефективних каналів розподілу ресурсів тощо;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800" i="1" smtClean="0"/>
              <a:t>стратегія відокремлення </a:t>
            </a:r>
            <a:r>
              <a:rPr lang="ru-RU" sz="2800" smtClean="0"/>
              <a:t>– відмова від найменш ефективної частини бізнесу – продаж;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2800" i="1" smtClean="0"/>
              <a:t>стратегія ліквідації </a:t>
            </a:r>
            <a:r>
              <a:rPr lang="ru-RU" sz="2800" smtClean="0"/>
              <a:t>– підприємство або СОБ досягли критичної точки – банкрутства – вони ліквідуються, а активи продаються.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b="1" i="1" smtClean="0"/>
              <a:t>Стратегічний аналіз </a:t>
            </a:r>
            <a:r>
              <a:rPr lang="uk-UA" smtClean="0"/>
              <a:t>означає перетворення бази даних, отриманих в результаті аналізу зовнішнього і внутрішнього середовища, а також місії і цілей на </a:t>
            </a:r>
            <a:r>
              <a:rPr lang="uk-UA" b="1" smtClean="0"/>
              <a:t>стратегічний план</a:t>
            </a:r>
            <a:r>
              <a:rPr lang="uk-UA" smtClean="0"/>
              <a:t> підприємства.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Стратегічний аналіз мультибізнесового підприємства називають </a:t>
            </a:r>
            <a:r>
              <a:rPr lang="uk-UA" b="1" i="1" smtClean="0"/>
              <a:t>портфельним </a:t>
            </a:r>
            <a:r>
              <a:rPr lang="uk-UA" b="1" smtClean="0"/>
              <a:t>аналізом.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uk-UA" b="1" i="1" smtClean="0"/>
              <a:t>ІНСТРУМЕНТИ </a:t>
            </a:r>
            <a:r>
              <a:rPr lang="uk-UA" smtClean="0"/>
              <a:t>СТРАТЕГІЧНОГО АНАЛІЗУ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uk-UA" smtClean="0"/>
          </a:p>
          <a:p>
            <a:pPr marL="609600" indent="-609600" eaLnBrk="1" hangingPunct="1"/>
            <a:r>
              <a:rPr lang="uk-UA" sz="3600" b="1" i="1" smtClean="0"/>
              <a:t>Формальні (стандартні) моделі.</a:t>
            </a:r>
            <a:r>
              <a:rPr lang="uk-UA" smtClean="0"/>
              <a:t> </a:t>
            </a:r>
          </a:p>
          <a:p>
            <a:pPr marL="609600" indent="-609600" eaLnBrk="1" hangingPunct="1"/>
            <a:r>
              <a:rPr lang="uk-UA" sz="3600" b="1" i="1" smtClean="0"/>
              <a:t>Самостійний творчий аналіз </a:t>
            </a:r>
            <a:r>
              <a:rPr lang="uk-UA" sz="3600" smtClean="0"/>
              <a:t>(планування) з використанням традиційних методів</a:t>
            </a:r>
            <a:r>
              <a:rPr lang="uk-UA" sz="3600" b="1" i="1" smtClean="0"/>
              <a:t> </a:t>
            </a:r>
            <a:r>
              <a:rPr lang="uk-UA" sz="3600" smtClean="0"/>
              <a:t>і прийомів економічного аналізу.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uk-UA" smtClean="0"/>
              <a:t>Модель у вітчизняній науці - формалізоване відображення економічних процесів і явищ.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mtClean="0"/>
              <a:t>Модель у ринковій економіці - інструмент вироблення стратегій, що відображає динамічність процесів у зовнішньому і внутрішньому середовищі.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/>
            <a:r>
              <a:rPr lang="uk-UA" sz="2800" i="1" smtClean="0"/>
              <a:t>Статистично-економічний метод</a:t>
            </a:r>
            <a:r>
              <a:rPr lang="uk-UA" sz="2800" smtClean="0"/>
              <a:t>. 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z="2800" smtClean="0"/>
              <a:t>а) статистичне спостереження – для збору цифрових даних, вибіркового обстеження, анкетування тощо;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z="2800" smtClean="0"/>
              <a:t>б) прийоми економічного групування, порівняння, вирахування середніх і відносних величин, індексів тощо – для аналізу зібраного матеріалу, встановлення закономірностей, виявлення резервів, чинників, темпів змін, інтенсивності явищ.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uk-UA" i="1" smtClean="0"/>
              <a:t>Розрахунково-конструктивний метод</a:t>
            </a:r>
            <a:r>
              <a:rPr lang="uk-UA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а) виділення головної ланки;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б) зважування;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в) аналогії;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г) евристичний;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д) застосування нормативів – для виділення головних чинників і умов, створення системи заходів, моделей, концепцій, програм розвитку та інших проектів.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uk-UA" sz="2800" i="1" smtClean="0"/>
              <a:t>Абстрактно-логічний метод</a:t>
            </a:r>
            <a:r>
              <a:rPr lang="uk-UA" sz="2800" smtClean="0"/>
              <a:t>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800" smtClean="0"/>
              <a:t>а) індукції і дедукції;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800" smtClean="0"/>
              <a:t>б) аналізу і синтезу;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800" smtClean="0"/>
              <a:t>в) порівняння;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800" smtClean="0"/>
              <a:t>г) системно-структурний;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800" smtClean="0"/>
              <a:t>д) формалізації і моделювання;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800" smtClean="0"/>
              <a:t>е) програмування і прогнозування – для розробки графічних і інших моделей, розширення визначень існуючих понять, створення системи роботи, концепцій і програм.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/>
            <a:r>
              <a:rPr lang="uk-UA" sz="4000" i="1" smtClean="0"/>
              <a:t>Монографічний метод </a:t>
            </a:r>
            <a:r>
              <a:rPr lang="uk-UA" sz="4000" smtClean="0"/>
              <a:t>– для детального дослідження і опису окремого типового або передового підрозділу.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Загальна стратегія підприємства</a:t>
            </a:r>
            <a:r>
              <a:rPr lang="ru-RU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uk-UA" smtClean="0"/>
              <a:t>1. Стратегії однобізнесових і багатобізнесових підприємств</a:t>
            </a:r>
            <a:endParaRPr lang="ru-RU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mtClean="0"/>
              <a:t>2. Формальні і якісні моделі</a:t>
            </a:r>
            <a:r>
              <a:rPr lang="ru-RU" smtClean="0"/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mtClean="0"/>
              <a:t>3. Стратегічні альтернативи</a:t>
            </a:r>
            <a:endParaRPr lang="ru-RU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mtClean="0"/>
              <a:t>4. Результати SWOT-аналізу і стратегічні дії за матрицею SWOT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/>
            <a:r>
              <a:rPr lang="uk-UA" i="1" smtClean="0"/>
              <a:t>Економіко-математичні методи</a:t>
            </a:r>
            <a:endParaRPr lang="uk-UA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mtClean="0"/>
              <a:t>а) симплекс-метод – для оптимізації об’єкта дослідження і максимізації прибутку;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mtClean="0"/>
              <a:t>б) кореляційно-дисперсний аналіз – для встановлення взаємозалежностей складових об’єкта, виявлення чинників і рівня їх впливу.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800" smtClean="0"/>
              <a:t>Для </a:t>
            </a:r>
            <a:r>
              <a:rPr lang="uk-UA" sz="2800" b="1" i="1" smtClean="0"/>
              <a:t>стратегічного аналізу </a:t>
            </a:r>
            <a:r>
              <a:rPr lang="uk-UA" sz="2800" smtClean="0"/>
              <a:t>найчастіше використовуються методи: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2800" smtClean="0"/>
              <a:t>розрахунково-аналітичні – балансовий, нормативний;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2800" smtClean="0"/>
              <a:t>графоаналітичні – екстраполяційні (трендові), сіткові, регресивно-аналітичні, кореляції, трендів;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2800" smtClean="0"/>
              <a:t>економіко-математичні – лінійного, нелінійного і динамічного програмування, теорії ігор;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z="2800" smtClean="0"/>
              <a:t>евристичні (побудовані на досвіді дослідників і експертів) – методи експертних оцінок, методи сценаріїв.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Формальні і якісні моделі</a:t>
            </a:r>
            <a:r>
              <a:rPr lang="ru-RU" sz="400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b="1" i="1" smtClean="0"/>
              <a:t>Специфічні методи і моделі</a:t>
            </a:r>
            <a:r>
              <a:rPr lang="uk-UA" i="1" smtClean="0"/>
              <a:t> стратегічного аналізу </a:t>
            </a:r>
            <a:r>
              <a:rPr lang="uk-UA" smtClean="0"/>
              <a:t>(широко використовуються за кордоном):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а) метод розриву;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б) модель життєвого циклу товару (ЖЦТ);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в) крива досвіду;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г) модель „продукт-ринок»,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д) матричні методи портфельного аналізу (БКГ, „Мак-Кінсі», АДЛ) та інші.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b="1" i="1" smtClean="0"/>
              <a:t>Стратегічні альтернативи </a:t>
            </a:r>
            <a:r>
              <a:rPr lang="ru-RU" smtClean="0"/>
              <a:t>– це можливі варіанти розвитку підприємства чи СОБ в рамках кожної з трьох базових корпоративних стратегій: </a:t>
            </a:r>
          </a:p>
          <a:p>
            <a:pPr marL="609600" indent="-609600" eaLnBrk="1" hangingPunct="1"/>
            <a:r>
              <a:rPr lang="ru-RU" smtClean="0"/>
              <a:t>зростання, </a:t>
            </a:r>
          </a:p>
          <a:p>
            <a:pPr marL="609600" indent="-609600" eaLnBrk="1" hangingPunct="1"/>
            <a:r>
              <a:rPr lang="ru-RU" smtClean="0"/>
              <a:t>стабілізації,</a:t>
            </a:r>
          </a:p>
          <a:p>
            <a:pPr marL="609600" indent="-609600" eaLnBrk="1" hangingPunct="1"/>
            <a:r>
              <a:rPr lang="ru-RU" smtClean="0"/>
              <a:t>скорочення.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6475"/>
            <a:ext cx="91440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933825"/>
            <a:ext cx="91440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868863"/>
            <a:ext cx="914400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uk-UA" b="1" i="1" smtClean="0"/>
              <a:t>Зростання:</a:t>
            </a:r>
            <a:endParaRPr lang="uk-UA" smtClean="0"/>
          </a:p>
          <a:p>
            <a:pPr marL="609600" indent="-609600" eaLnBrk="1" hangingPunct="1"/>
            <a:r>
              <a:rPr lang="uk-UA" i="1" smtClean="0"/>
              <a:t>“Інтенсифікація”  - </a:t>
            </a:r>
            <a:r>
              <a:rPr lang="uk-UA" smtClean="0"/>
              <a:t>реалізація системи заходів по розширенню виробництва і підвищенню його ефективності за рахунок кращого використання наявних ресурсів, а не їх додаткового залучення (екстенсивний розвиток).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/>
            <a:r>
              <a:rPr lang="uk-UA" i="1" smtClean="0"/>
              <a:t>Диверсифікація </a:t>
            </a:r>
            <a:r>
              <a:rPr lang="uk-UA" smtClean="0"/>
              <a:t>- вихід діяльності підприємства за рамки існуючого основного бізнесу (нові товари і нові ринки), а також розширення асортименту товару за рахунок освоєння нових модифікацій.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/>
            <a:r>
              <a:rPr lang="uk-UA" i="1" smtClean="0"/>
              <a:t>“Інтеграція” -</a:t>
            </a:r>
            <a:r>
              <a:rPr lang="uk-UA" smtClean="0"/>
              <a:t> розширення діяльності підприємства в сторону постачальників, конкурентів, посередників, продавців тощо, шляхом поглинання, злиття, створення спільного бізнесу.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mtClean="0"/>
              <a:t>Інтеграційні стратегії: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uk-UA" smtClean="0"/>
              <a:t>„інтеграція назад» - посилення контролю за вхідними каналами (забезпечення ресурсами);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uk-UA" smtClean="0"/>
              <a:t>„інтеграція вперед» - посилення контролю над вихідними ми каналами (збут товару);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uk-UA" smtClean="0"/>
              <a:t>„інтеграція по горизонталі» - дозволяє здійснювати контроль над конкурентами.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/>
            <a:r>
              <a:rPr lang="uk-UA" i="1" smtClean="0"/>
              <a:t>“Техніко-технологічний розвиток”  - </a:t>
            </a:r>
            <a:r>
              <a:rPr lang="uk-UA" smtClean="0"/>
              <a:t>передбачає інноваційну діяльність по розробці і впровадженню нових видів продукції, послуг, технологій, організаційних форм тощо.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</a:t>
            </a:r>
            <a:endParaRPr lang="ru-RU" sz="36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b="1" i="1" smtClean="0"/>
              <a:t>Корпоративна </a:t>
            </a:r>
            <a:r>
              <a:rPr lang="ru-RU" sz="3600" smtClean="0"/>
              <a:t>(загальна) стратегія визначає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smtClean="0"/>
              <a:t>загальний напрямок</a:t>
            </a:r>
            <a:r>
              <a:rPr lang="ru-RU" sz="3600" i="1" smtClean="0"/>
              <a:t> </a:t>
            </a:r>
            <a:r>
              <a:rPr lang="ru-RU" sz="3600" smtClean="0"/>
              <a:t>його діяльності,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smtClean="0"/>
              <a:t>формується його вищим керівництвом і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smtClean="0"/>
              <a:t>передбачає три основні завдання: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b="1" i="1" smtClean="0"/>
              <a:t>Стабілізація</a:t>
            </a:r>
            <a:r>
              <a:rPr lang="uk-UA" smtClean="0"/>
              <a:t>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uk-UA" i="1" smtClean="0"/>
              <a:t>“Економія витрат” -</a:t>
            </a:r>
            <a:r>
              <a:rPr lang="uk-UA" smtClean="0"/>
              <a:t> включає аналіз поточних витрат виробництва та експлуатаційних витрат з метою виявлення резервів їх зниження, а також запровадження системи управління затратами та інших заходів, результатом яких має стати здобуття цінових переваг на ринку, тобто зміцнення конкурентноздатності підприємства.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uk-UA" b="1" i="1" smtClean="0"/>
              <a:t>Стабілізація</a:t>
            </a:r>
            <a:r>
              <a:rPr lang="uk-UA" smtClean="0"/>
              <a:t>.</a:t>
            </a:r>
          </a:p>
          <a:p>
            <a:pPr marL="609600" indent="-609600" eaLnBrk="1" hangingPunct="1"/>
            <a:r>
              <a:rPr lang="uk-UA" i="1" smtClean="0"/>
              <a:t>“</a:t>
            </a:r>
            <a:r>
              <a:rPr lang="uk-UA" smtClean="0"/>
              <a:t>Збирання врожаю” - зведення до мінімуму чи відмову від інвестування даного бізнесу і пожинання плодів колишніх капіталовкладень (віддача інвестицій).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/>
            <a:r>
              <a:rPr lang="uk-UA" i="1" smtClean="0"/>
              <a:t>Постійна адаптація до зовнішнього середовища, </a:t>
            </a:r>
            <a:r>
              <a:rPr lang="uk-UA" smtClean="0"/>
              <a:t>як стратегічна альтернатива, передбачає пристосування до постійних змін зовнішнього середовища, дії, направлені на максимальне та ефективне використання його можливостей і усунення загроз, з метою недопущення порушень стабільності підприємства якомога триваліший період.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/>
            <a:r>
              <a:rPr lang="uk-UA" i="1" smtClean="0"/>
              <a:t>Збереження науково-технічного і кадрового потенціалу</a:t>
            </a:r>
            <a:r>
              <a:rPr lang="uk-UA" smtClean="0"/>
              <a:t> - підтримання іміджу підприємства, збереження його домінуючих позицій на ринку, а також зниження соціальної напруги у його внутрішньому середовищі.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uk-UA" sz="2800" b="1" smtClean="0"/>
              <a:t>Скорочення: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uk-UA" sz="2800" i="1" smtClean="0"/>
              <a:t>Організаційна санація</a:t>
            </a:r>
            <a:r>
              <a:rPr lang="uk-UA" sz="2800" smtClean="0"/>
              <a:t>:</a:t>
            </a:r>
          </a:p>
          <a:p>
            <a:pPr marL="609600" indent="-609600" eaLnBrk="1" hangingPunct="1"/>
            <a:r>
              <a:rPr lang="uk-UA" sz="2800" smtClean="0"/>
              <a:t>удосконалення організаційної структури підприємства, оптимізація чисельності персоналу і скорочення витрат на управління;</a:t>
            </a:r>
          </a:p>
          <a:p>
            <a:pPr marL="609600" indent="-609600" eaLnBrk="1" hangingPunct="1"/>
            <a:r>
              <a:rPr lang="uk-UA" sz="2800" smtClean="0"/>
              <a:t>зміна організаційно-правової форми підприємства;</a:t>
            </a:r>
          </a:p>
          <a:p>
            <a:pPr marL="609600" indent="-609600" eaLnBrk="1" hangingPunct="1"/>
            <a:r>
              <a:rPr lang="uk-UA" sz="2800" smtClean="0"/>
              <a:t>участь підприємства у різноманітних об’єднаннях.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i="1" smtClean="0"/>
              <a:t>Економічна і фінансова санація</a:t>
            </a:r>
            <a:r>
              <a:rPr lang="uk-UA" smtClean="0"/>
              <a:t>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mtClean="0"/>
              <a:t>продаж зайвого майна, „неліквідів», залежалих запасів;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mtClean="0"/>
              <a:t>нормалізацію дебіторської і кредиторської заборгованості;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mtClean="0"/>
              <a:t>інші заходи по відновленню власних оборотних засобів і підвищенню ефективності їх використання.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i="1" smtClean="0"/>
              <a:t>Маркетингова санація</a:t>
            </a:r>
            <a:r>
              <a:rPr lang="uk-UA" smtClean="0"/>
              <a:t>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mtClean="0"/>
              <a:t>проведення досліджень ринку з метою збільшення частки продаж на існуючих ринках, пошук нових „ніш», ринків збуту;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uk-UA" smtClean="0"/>
              <a:t>реорганізація служби маркетингу, активізація її діяльності, вироблення маркетингової стратегії, плану першочергових дій по виживанню у важких умовах і відновлення належної виробничо-фінансової діяльності.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uk-UA" i="1" smtClean="0"/>
              <a:t>Соціальна санація</a:t>
            </a:r>
            <a:r>
              <a:rPr lang="uk-UA" smtClean="0"/>
              <a:t>:</a:t>
            </a:r>
          </a:p>
          <a:p>
            <a:pPr marL="609600" indent="-609600" eaLnBrk="1" hangingPunct="1"/>
            <a:r>
              <a:rPr lang="uk-UA" smtClean="0"/>
              <a:t>передача соціально-комунальної сфери на баланс муніципальних органів влади;</a:t>
            </a:r>
          </a:p>
          <a:p>
            <a:pPr marL="609600" indent="-609600" eaLnBrk="1" hangingPunct="1"/>
            <a:r>
              <a:rPr lang="uk-UA" smtClean="0"/>
              <a:t>комерціалізація соціально-комунальної сфери;</a:t>
            </a:r>
          </a:p>
          <a:p>
            <a:pPr marL="609600" indent="-609600" eaLnBrk="1" hangingPunct="1"/>
            <a:r>
              <a:rPr lang="uk-UA" smtClean="0"/>
              <a:t>заходи по соціальному захисту персоналу підприємства.</a:t>
            </a:r>
            <a:endParaRPr lang="uk-UA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smtClean="0"/>
              <a:t>Стратегічні альтернативи</a:t>
            </a:r>
            <a:endParaRPr lang="ru-RU" sz="40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uk-UA" i="1" smtClean="0"/>
              <a:t>“Ліквідація бізнесу”  </a:t>
            </a:r>
            <a:r>
              <a:rPr lang="uk-UA" smtClean="0"/>
              <a:t>- скорочення бізнесу з метою його відновлення у перспективі або ж скорочення бізнесу, що збанкрутував, з направленням виручених від реалізації активів засобів на підтримання і зміцнення бізнесу, що залишився.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642350" cy="43926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Сутність SWOT – аналізу полягає у виявленні сильних і слабких сторін, а також загроз і можливостей, і після цього встановлення ланцюгів зв’язків між ними, які в подальшому використовують для формулювання стратегії підприємства і складання матриці SWOT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</a:t>
            </a:r>
            <a:endParaRPr lang="ru-RU" sz="36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/>
            <a:r>
              <a:rPr lang="ru-RU" sz="3600" smtClean="0"/>
              <a:t>сформувати головний напрямок діяльності підприємства і його СОБ;</a:t>
            </a:r>
          </a:p>
          <a:p>
            <a:pPr marL="609600" indent="-609600" eaLnBrk="1" hangingPunct="1"/>
            <a:r>
              <a:rPr lang="ru-RU" sz="3600" smtClean="0"/>
              <a:t>визначити роль кожної СОБ і кожного підрозділу у реалізації корпоративної стратегії;</a:t>
            </a:r>
          </a:p>
          <a:p>
            <a:pPr marL="609600" indent="-609600" eaLnBrk="1" hangingPunct="1"/>
            <a:r>
              <a:rPr lang="ru-RU" sz="3600" smtClean="0"/>
              <a:t>визначити розміри і способи розподілу ресурсів між СОБ та іншими підрозділами.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280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000" smtClean="0"/>
              <a:t>За початковими буквами англійських слів </a:t>
            </a:r>
          </a:p>
          <a:p>
            <a:pPr eaLnBrk="1" hangingPunct="1"/>
            <a:r>
              <a:rPr lang="ru-RU" sz="4000" smtClean="0"/>
              <a:t>strength – сила, </a:t>
            </a:r>
          </a:p>
          <a:p>
            <a:pPr eaLnBrk="1" hangingPunct="1"/>
            <a:r>
              <a:rPr lang="ru-RU" sz="4000" smtClean="0"/>
              <a:t>weakness – слабкість, </a:t>
            </a:r>
          </a:p>
          <a:p>
            <a:pPr eaLnBrk="1" hangingPunct="1"/>
            <a:r>
              <a:rPr lang="ru-RU" sz="4000" smtClean="0"/>
              <a:t>opportunities – можливості, </a:t>
            </a:r>
          </a:p>
          <a:p>
            <a:pPr eaLnBrk="1" hangingPunct="1"/>
            <a:r>
              <a:rPr lang="ru-RU" sz="4000" smtClean="0"/>
              <a:t>treats – загрози.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424863" cy="43926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До сильних сторін </a:t>
            </a:r>
            <a:r>
              <a:rPr lang="ru-RU" smtClean="0"/>
              <a:t>відносяться:</a:t>
            </a:r>
          </a:p>
          <a:p>
            <a:pPr eaLnBrk="1" hangingPunct="1"/>
            <a:r>
              <a:rPr lang="ru-RU" smtClean="0"/>
              <a:t>видатна компетентність;</a:t>
            </a:r>
          </a:p>
          <a:p>
            <a:pPr eaLnBrk="1" hangingPunct="1"/>
            <a:r>
              <a:rPr lang="ru-RU" smtClean="0"/>
              <a:t>адекватні фінансові ресурси;</a:t>
            </a:r>
          </a:p>
          <a:p>
            <a:pPr eaLnBrk="1" hangingPunct="1"/>
            <a:r>
              <a:rPr lang="ru-RU" smtClean="0"/>
              <a:t>висока кваліфікація; </a:t>
            </a:r>
          </a:p>
          <a:p>
            <a:pPr eaLnBrk="1" hangingPunct="1"/>
            <a:r>
              <a:rPr lang="ru-RU" smtClean="0"/>
              <a:t>хороша репутація у покупців; </a:t>
            </a:r>
          </a:p>
          <a:p>
            <a:pPr eaLnBrk="1" hangingPunct="1"/>
            <a:r>
              <a:rPr lang="ru-RU" smtClean="0"/>
              <a:t>відомий лідер ринку; </a:t>
            </a:r>
          </a:p>
          <a:p>
            <a:pPr eaLnBrk="1" hangingPunct="1"/>
            <a:r>
              <a:rPr lang="ru-RU" smtClean="0"/>
              <a:t>економія в масштабах виробництва;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424863" cy="4392613"/>
          </a:xfrm>
        </p:spPr>
        <p:txBody>
          <a:bodyPr/>
          <a:lstStyle/>
          <a:p>
            <a:pPr eaLnBrk="1" hangingPunct="1"/>
            <a:r>
              <a:rPr lang="ru-RU" smtClean="0"/>
              <a:t>уміння уникати тиску з боку конкурентів; </a:t>
            </a:r>
          </a:p>
          <a:p>
            <a:pPr eaLnBrk="1" hangingPunct="1"/>
            <a:r>
              <a:rPr lang="ru-RU" smtClean="0"/>
              <a:t>наявність власної технології; </a:t>
            </a:r>
          </a:p>
          <a:p>
            <a:pPr eaLnBrk="1" hangingPunct="1"/>
            <a:r>
              <a:rPr lang="ru-RU" smtClean="0"/>
              <a:t>перевага у витратах; </a:t>
            </a:r>
          </a:p>
          <a:p>
            <a:pPr eaLnBrk="1" hangingPunct="1"/>
            <a:r>
              <a:rPr lang="ru-RU" smtClean="0"/>
              <a:t>ефективніша реклама; </a:t>
            </a:r>
          </a:p>
          <a:p>
            <a:pPr eaLnBrk="1" hangingPunct="1"/>
            <a:r>
              <a:rPr lang="ru-RU" smtClean="0"/>
              <a:t>досвід у розробці нових товарів;</a:t>
            </a:r>
          </a:p>
          <a:p>
            <a:pPr eaLnBrk="1" hangingPunct="1"/>
            <a:r>
              <a:rPr lang="ru-RU" smtClean="0"/>
              <a:t>апробований менеджмент;</a:t>
            </a:r>
          </a:p>
          <a:p>
            <a:pPr eaLnBrk="1" hangingPunct="1"/>
            <a:r>
              <a:rPr lang="ru-RU" smtClean="0"/>
              <a:t>досконалі технологічні навички.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353425" cy="4392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/>
              <a:t>До слабких сторін </a:t>
            </a:r>
            <a:r>
              <a:rPr lang="ru-RU" smtClean="0"/>
              <a:t>відносяться: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відсутність чіткого стратегічного напрямку розвитку;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застаріле устаткування;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низька прибутковість;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низька якість управлінців;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погано опрацьована стратегія компанії;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внутрішні виробничі проблеми;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353425" cy="4392613"/>
          </a:xfrm>
        </p:spPr>
        <p:txBody>
          <a:bodyPr/>
          <a:lstStyle/>
          <a:p>
            <a:pPr eaLnBrk="1" hangingPunct="1"/>
            <a:r>
              <a:rPr lang="ru-RU" sz="2800" smtClean="0"/>
              <a:t>відставання в галузі досліджень та розробок; </a:t>
            </a:r>
          </a:p>
          <a:p>
            <a:pPr eaLnBrk="1" hangingPunct="1"/>
            <a:r>
              <a:rPr lang="ru-RU" sz="2800" smtClean="0"/>
              <a:t>досить низький асортимент продукції; </a:t>
            </a:r>
          </a:p>
          <a:p>
            <a:pPr eaLnBrk="1" hangingPunct="1"/>
            <a:r>
              <a:rPr lang="ru-RU" sz="2800" smtClean="0"/>
              <a:t>низький імідж на ринку; </a:t>
            </a:r>
          </a:p>
          <a:p>
            <a:pPr eaLnBrk="1" hangingPunct="1"/>
            <a:r>
              <a:rPr lang="ru-RU" sz="2800" smtClean="0"/>
              <a:t>слабка збутова мережа;</a:t>
            </a:r>
          </a:p>
          <a:p>
            <a:pPr eaLnBrk="1" hangingPunct="1"/>
            <a:r>
              <a:rPr lang="ru-RU" sz="2800" smtClean="0"/>
              <a:t>незадовільна організація маркетингової діяльності; </a:t>
            </a:r>
          </a:p>
          <a:p>
            <a:pPr eaLnBrk="1" hangingPunct="1"/>
            <a:r>
              <a:rPr lang="ru-RU" sz="2800" smtClean="0"/>
              <a:t>брак готівки;</a:t>
            </a:r>
          </a:p>
          <a:p>
            <a:pPr eaLnBrk="1" hangingPunct="1"/>
            <a:r>
              <a:rPr lang="ru-RU" sz="2800" smtClean="0"/>
              <a:t>висока собівартість.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353425" cy="43211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До можливостей </a:t>
            </a:r>
            <a:r>
              <a:rPr lang="ru-RU" smtClean="0"/>
              <a:t>відносяться:</a:t>
            </a:r>
          </a:p>
          <a:p>
            <a:pPr eaLnBrk="1" hangingPunct="1"/>
            <a:r>
              <a:rPr lang="ru-RU" smtClean="0"/>
              <a:t>запит на обслуговування додаткових груп споживачів; </a:t>
            </a:r>
          </a:p>
          <a:p>
            <a:pPr eaLnBrk="1" hangingPunct="1"/>
            <a:r>
              <a:rPr lang="ru-RU" smtClean="0"/>
              <a:t>поява нових ринків або сегментів ринку; </a:t>
            </a:r>
          </a:p>
          <a:p>
            <a:pPr eaLnBrk="1" hangingPunct="1"/>
            <a:r>
              <a:rPr lang="ru-RU" smtClean="0"/>
              <a:t>запит на розширення асортименту продукції для задоволення споживачів; 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424863" cy="4321175"/>
          </a:xfrm>
        </p:spPr>
        <p:txBody>
          <a:bodyPr/>
          <a:lstStyle/>
          <a:p>
            <a:pPr eaLnBrk="1" hangingPunct="1"/>
            <a:r>
              <a:rPr lang="ru-RU" smtClean="0"/>
              <a:t>вертикальна інтеграція;</a:t>
            </a:r>
          </a:p>
          <a:p>
            <a:pPr eaLnBrk="1" hangingPunct="1"/>
            <a:r>
              <a:rPr lang="ru-RU" smtClean="0"/>
              <a:t>зниження торгівельних бар’єрів на привабливих зарубіжних ринках; </a:t>
            </a:r>
          </a:p>
          <a:p>
            <a:pPr eaLnBrk="1" hangingPunct="1"/>
            <a:r>
              <a:rPr lang="ru-RU" smtClean="0"/>
              <a:t>послаблення позицій фірм-конкурентів; </a:t>
            </a:r>
          </a:p>
          <a:p>
            <a:pPr eaLnBrk="1" hangingPunct="1"/>
            <a:r>
              <a:rPr lang="ru-RU" smtClean="0"/>
              <a:t>поява нових технологій.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4868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До зовнішніх загроз </a:t>
            </a:r>
            <a:r>
              <a:rPr lang="ru-RU" smtClean="0"/>
              <a:t>відносяться:</a:t>
            </a:r>
          </a:p>
          <a:p>
            <a:pPr eaLnBrk="1" hangingPunct="1"/>
            <a:r>
              <a:rPr lang="ru-RU" smtClean="0"/>
              <a:t>вихід на ринок іноземних конкурентів з більш низькими витратами; </a:t>
            </a:r>
          </a:p>
          <a:p>
            <a:pPr eaLnBrk="1" hangingPunct="1"/>
            <a:r>
              <a:rPr lang="ru-RU" smtClean="0"/>
              <a:t>зростання продажу продуктів-субститутів; </a:t>
            </a:r>
          </a:p>
          <a:p>
            <a:pPr eaLnBrk="1" hangingPunct="1"/>
            <a:r>
              <a:rPr lang="ru-RU" smtClean="0"/>
              <a:t>повільне зростання ринку;</a:t>
            </a:r>
          </a:p>
          <a:p>
            <a:pPr eaLnBrk="1" hangingPunct="1"/>
            <a:r>
              <a:rPr lang="ru-RU" smtClean="0"/>
              <a:t>несприятлива зміна курсів іноземних валют або торгівельної політики урядів інших країн;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280400" cy="4321175"/>
          </a:xfrm>
        </p:spPr>
        <p:txBody>
          <a:bodyPr/>
          <a:lstStyle/>
          <a:p>
            <a:pPr eaLnBrk="1" hangingPunct="1"/>
            <a:r>
              <a:rPr lang="ru-RU" smtClean="0"/>
              <a:t>рівень законодавчих вимог, дотримання яких коштує досить дорого; </a:t>
            </a:r>
          </a:p>
          <a:p>
            <a:pPr eaLnBrk="1" hangingPunct="1"/>
            <a:r>
              <a:rPr lang="ru-RU" smtClean="0"/>
              <a:t>висока залежність від попиту та етапу життєвого циклу розвитку бізнесу; </a:t>
            </a:r>
          </a:p>
          <a:p>
            <a:pPr eaLnBrk="1" hangingPunct="1"/>
            <a:r>
              <a:rPr lang="ru-RU" smtClean="0"/>
              <a:t>вимогливість покупців та постачальників; </a:t>
            </a:r>
          </a:p>
          <a:p>
            <a:pPr eaLnBrk="1" hangingPunct="1"/>
            <a:r>
              <a:rPr lang="ru-RU" smtClean="0"/>
              <a:t>зміна потреб та смаків споживачів, несприятливі демографічні зміни.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642350" cy="43211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Після складання конкретного списку слабких і сильних сторін підприємства, а також загроз і можливостей відбувається встановлення зв’язків між ними.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З метою встановлення таких зв’язків формується SWOT-матриця та виконується SWOT-аналіз.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</a:t>
            </a:r>
            <a:endParaRPr lang="ru-RU" sz="36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b="1" smtClean="0"/>
              <a:t>В </a:t>
            </a:r>
            <a:r>
              <a:rPr lang="ru-RU" sz="3600" b="1" i="1" smtClean="0"/>
              <a:t>мультибізнесових </a:t>
            </a:r>
            <a:r>
              <a:rPr lang="ru-RU" sz="3600" smtClean="0"/>
              <a:t>підприємствах загальну стратегію називають портфельною.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smtClean="0"/>
              <a:t>Загальна стратегія тісно пов’язана з конкурентною (бізнесовою, діловою),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smtClean="0"/>
              <a:t>яку власне визначає,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smtClean="0"/>
              <a:t>а остання забезпечує її реалізацію.</a:t>
            </a:r>
            <a:endParaRPr lang="ru-RU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pic>
        <p:nvPicPr>
          <p:cNvPr id="53251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017713"/>
            <a:ext cx="8955088" cy="48402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pic>
        <p:nvPicPr>
          <p:cNvPr id="5427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65400"/>
            <a:ext cx="9172575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pic>
        <p:nvPicPr>
          <p:cNvPr id="5529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36838"/>
            <a:ext cx="9191625" cy="371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35342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000" smtClean="0"/>
              <a:t>На кожному з полів дослідник повинен розглянути всі можливі парні комбінації і виділити ті, які повинні бути враховані при розробці стратегії поведінки підприємства.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713788" cy="43926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1) у відношенні тих пар, які були вибрані з поля СІМ, необхідно розробляти стратегію по використанню сильних сторін підприємства для того, щоб отримати віддачу від можливостей, які з’явилися у зовнішньому середовищі.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353425" cy="4248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400" smtClean="0"/>
              <a:t>2) для пар, що знаходяться на полі СІЗ, стратегія повинна передбачити використання сили підприємства для усунення загрози.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280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000" smtClean="0"/>
              <a:t>3) для тих пар, знаходяться на полі СЛМ, стратегія повинна бути побудована таким чином, щоб за рахунок можливостей, що з’явилися, спробувати подолати слабкі сторони.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20896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000" smtClean="0"/>
              <a:t>4) для пар, які знаходяться на полі СЛЗ, вибирають стратегію, яка дозволить позбутися слабких сторін, і спробувати відвернути загрозу.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575"/>
            <a:ext cx="9144000" cy="4797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Можливості і загрози можуть переходити у свою протилежність. Невикористана можливість може стани загрозою, якщо її використає конкурент.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Щоб успішно проаналізувати оточення SWOT-методом, важливо не лише визначати загрози та можливості, а й оцінювати їх з точки зору важливості та ступеня впливу на стратегію організації.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353425" cy="4321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Для оцінки можливостей використовують метод позиціювання кожної конкретної можливості на матриці можливостей.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Вона будується наступним чином: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зверху по горизонталі відкладається ступінь впливу можливості на діяльність підприємства (сильний, помірний, малий),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зліва по вертикалі відкладається ймовірність того, що підприємство зможе скористатися можливістю (висока, середня, низька).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</a:t>
            </a:r>
            <a:endParaRPr lang="ru-RU" sz="36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4000" b="1" smtClean="0"/>
              <a:t>В </a:t>
            </a:r>
            <a:r>
              <a:rPr lang="ru-RU" sz="4000" b="1" i="1" smtClean="0"/>
              <a:t>однобізнесових </a:t>
            </a:r>
            <a:r>
              <a:rPr lang="ru-RU" sz="4000" smtClean="0"/>
              <a:t>підприємствах ці стратегії об’єднуються – корпоративна є одночасно і конкурентною (або навпаки).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pic>
        <p:nvPicPr>
          <p:cNvPr id="6349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3100"/>
            <a:ext cx="91440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276475"/>
            <a:ext cx="8569325" cy="4392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Можливості, що потрапили на поля 1, 2, 4, мають велике значення для підприємства і їх потрібно обов’язково використати.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Можливості, що потрапили на поля 6, 8, 9, практично не заслуговують на увагу підприємства.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Використовувати можливості на інших полях можна тоді, коли підприємствомає достатню кількість ресурсів.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276475"/>
            <a:ext cx="8785225" cy="43926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Подібну матрицю складають і щодо загроз.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Матриця загроз будується наступним чином:</a:t>
            </a:r>
          </a:p>
          <a:p>
            <a:pPr eaLnBrk="1" hangingPunct="1"/>
            <a:r>
              <a:rPr lang="ru-RU" smtClean="0"/>
              <a:t>зверху по горизонталі відкладаються можливі наслідки для підприємства, до яких може призвести реалізація загрози;</a:t>
            </a:r>
          </a:p>
          <a:p>
            <a:pPr eaLnBrk="1" hangingPunct="1"/>
            <a:r>
              <a:rPr lang="ru-RU" smtClean="0"/>
              <a:t>зліва на вертикалі відкладають ймовірність того, що загроза буде реалізована.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pic>
        <p:nvPicPr>
          <p:cNvPr id="6656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81300"/>
            <a:ext cx="91440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200" smtClean="0"/>
              <a:t>Результати SWOT-аналізу і різні типи стратегічних дій за матрицею SWOT</a:t>
            </a:r>
            <a:r>
              <a:rPr lang="ru-RU" sz="3600" smtClean="0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133600"/>
            <a:ext cx="8785225" cy="43926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Загрози, що потрапили на поля 1, 2, 5, дуже небезпечні, тому їх потрібно швидко ліквідувати.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Загрози на полях 3, 6, 9 мають перебувати в полі зору вищого керівництва, їх необхідно усувати якнайшвидше.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Щодо усунення загроз на полях 10, 7, 4 потрібний уважний і відповідальний підхід.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Загрози, що потрапили на інші полі, також не треба ігнорувати, а відстежувати й усувати.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 (корпорацій)</a:t>
            </a:r>
            <a:endParaRPr lang="ru-RU" sz="36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Корпоративна стратегія набирає вигляду </a:t>
            </a:r>
            <a:r>
              <a:rPr lang="ru-RU" i="1" smtClean="0"/>
              <a:t>базових стратегій</a:t>
            </a:r>
            <a:r>
              <a:rPr lang="ru-RU" smtClean="0"/>
              <a:t>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mtClean="0"/>
              <a:t>стратегія зростання (розвитку);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mtClean="0"/>
              <a:t>стратегія стабілізації (обмеженого зростання);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mtClean="0"/>
              <a:t>стратегія виживання (скорочення);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mtClean="0"/>
              <a:t>стратегія побудована на комбінаціях перерахованих стратегій (в мультибізнесовому підприємстві).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 (корпорацій)</a:t>
            </a:r>
            <a:endParaRPr lang="ru-RU" sz="36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b="1" i="1" smtClean="0"/>
              <a:t>Стратегія зростання</a:t>
            </a:r>
            <a:r>
              <a:rPr lang="ru-RU" smtClean="0"/>
              <a:t> обирається базовою якщо підприємство чи його СОБ намагаються використати можливості зовнішнього середовища і власні сильні сторони для збільшення підприємства,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mtClean="0"/>
              <a:t>тобто нарощування обсягів продаж, шляхом проникнення на нові ринки і їх захоплення та підвищення показників ефективності виробництва.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3600" smtClean="0"/>
              <a:t>Стратегії однобізнесових і багатобізнесових підприємств (корпорацій)</a:t>
            </a:r>
            <a:endParaRPr lang="ru-RU" sz="36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8402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b="1" i="1" smtClean="0"/>
              <a:t>Способи здійснення </a:t>
            </a:r>
            <a:r>
              <a:rPr lang="ru-RU" i="1" smtClean="0"/>
              <a:t>стратегії зростання</a:t>
            </a:r>
            <a:r>
              <a:rPr lang="ru-RU" smtClean="0"/>
              <a:t>:</a:t>
            </a:r>
          </a:p>
          <a:p>
            <a:pPr marL="609600" indent="-609600" eaLnBrk="1" hangingPunct="1"/>
            <a:r>
              <a:rPr lang="ru-RU" smtClean="0"/>
              <a:t>поглинання фірм через придбання контрольного пакету акцій;</a:t>
            </a:r>
          </a:p>
          <a:p>
            <a:pPr marL="609600" indent="-609600" eaLnBrk="1" hangingPunct="1"/>
            <a:r>
              <a:rPr lang="ru-RU" smtClean="0"/>
              <a:t>злиття – об’єднання на приблизно рівних засадах в одне підприємство;</a:t>
            </a:r>
          </a:p>
          <a:p>
            <a:pPr marL="609600" indent="-609600" eaLnBrk="1" hangingPunct="1"/>
            <a:r>
              <a:rPr lang="ru-RU" smtClean="0"/>
              <a:t>створення спільного підприємства (СП) – об’єднання частини капіталів підприємств з метою реалізації спільного проекту.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246</TotalTime>
  <Words>2490</Words>
  <Application>Microsoft Office PowerPoint</Application>
  <PresentationFormat>Экран (4:3)</PresentationFormat>
  <Paragraphs>314</Paragraphs>
  <Slides>64</Slides>
  <Notes>64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64</vt:i4>
      </vt:variant>
    </vt:vector>
  </HeadingPairs>
  <TitlesOfParts>
    <vt:vector size="68" baseType="lpstr">
      <vt:lpstr>Tahoma</vt:lpstr>
      <vt:lpstr>Arial</vt:lpstr>
      <vt:lpstr>Wingdings</vt:lpstr>
      <vt:lpstr>Палитра</vt:lpstr>
      <vt:lpstr>Загальна стратегія підприємства </vt:lpstr>
      <vt:lpstr>Загальна стратегія підприємства </vt:lpstr>
      <vt:lpstr>Стратегії однобізнесових і багатобізнесових підприємств</vt:lpstr>
      <vt:lpstr>Стратегії однобізнесових і багатобізнесових підприємств</vt:lpstr>
      <vt:lpstr>Стратегії однобізнесових і багатобізнесових підприємств</vt:lpstr>
      <vt:lpstr>Стратегії однобізнесових і багатобізнесових підприємств</vt:lpstr>
      <vt:lpstr>Стратегії однобізнесових і багатобізнесових підприємств (корпорацій)</vt:lpstr>
      <vt:lpstr>Стратегії однобізнесових і багатобізнесових підприємств (корпорацій)</vt:lpstr>
      <vt:lpstr>Стратегії однобізнесових і багатобізнесових підприємств (корпорацій)</vt:lpstr>
      <vt:lpstr>Стратегії однобізнесових і багатобізнесових підприємств (корпорацій)</vt:lpstr>
      <vt:lpstr>Стратегії однобізнесових і багатобізнесових підприємств (корпорацій)</vt:lpstr>
      <vt:lpstr>Стратегії однобізнесових і багатобізнесових підприємств (корпорацій)</vt:lpstr>
      <vt:lpstr>Формальні і якісні моделі </vt:lpstr>
      <vt:lpstr>Формальні і якісні моделі </vt:lpstr>
      <vt:lpstr>Формальні і якісні моделі </vt:lpstr>
      <vt:lpstr>Формальні і якісні моделі </vt:lpstr>
      <vt:lpstr>Формальні і якісні моделі </vt:lpstr>
      <vt:lpstr>Формальні і якісні моделі </vt:lpstr>
      <vt:lpstr>Формальні і якісні моделі </vt:lpstr>
      <vt:lpstr>Формальні і якісні моделі </vt:lpstr>
      <vt:lpstr>Формальні і якісні моделі </vt:lpstr>
      <vt:lpstr>Формальні і якісні моделі 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Стратегічні альтернативи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  <vt:lpstr>Результати SWOT-аналізу і різні типи стратегічних дій за матрицею SWOT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209-1</cp:lastModifiedBy>
  <cp:revision>53</cp:revision>
  <dcterms:created xsi:type="dcterms:W3CDTF">2009-09-04T14:04:19Z</dcterms:created>
  <dcterms:modified xsi:type="dcterms:W3CDTF">2023-12-15T08:28:36Z</dcterms:modified>
</cp:coreProperties>
</file>