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94" r:id="rId4"/>
    <p:sldId id="260" r:id="rId5"/>
    <p:sldId id="274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92" r:id="rId21"/>
    <p:sldId id="291" r:id="rId22"/>
    <p:sldId id="293" r:id="rId23"/>
    <p:sldId id="273" r:id="rId24"/>
    <p:sldId id="283" r:id="rId25"/>
    <p:sldId id="262" r:id="rId26"/>
    <p:sldId id="284" r:id="rId27"/>
    <p:sldId id="285" r:id="rId28"/>
    <p:sldId id="286" r:id="rId29"/>
    <p:sldId id="276" r:id="rId30"/>
    <p:sldId id="277" r:id="rId31"/>
    <p:sldId id="278" r:id="rId32"/>
    <p:sldId id="275" r:id="rId33"/>
    <p:sldId id="279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1F8805-1645-4E39-BF18-CFEE2D91132D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DFF1A0-DD8E-4C45-8187-80B07A006FAB}"/>
              </a:ext>
            </a:extLst>
          </p:cNvPr>
          <p:cNvSpPr/>
          <p:nvPr/>
        </p:nvSpPr>
        <p:spPr bwMode="auto">
          <a:xfrm>
            <a:off x="277813" y="0"/>
            <a:ext cx="103187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D4D70C-BD84-4583-9A19-D78C98B56C3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E0199A1-2953-4D21-A59C-F3CE4A43CFDD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8B1C2EC-90A5-4EF3-AD48-ABDAB5B2A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B282574-BF11-4B6A-A4E2-257C79C25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70026B7-AD1C-49B3-B6EE-A19C3299D3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743F63F-3FA7-44C3-AB01-D4B0B4FD5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71FC57-9D7E-425B-947A-CCD0664800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07E1449-FBC4-4B57-AC87-9ADA6B264DF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464959C-6E6F-4917-B815-DFEAFA6D02F7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BC51419-F79A-4D15-AD75-E6CAE0CD3E4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B9AAC771-17A2-4037-9693-8F18F2656611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E09423C2-47D4-4537-9ACF-79B15138203F}"/>
              </a:ext>
            </a:extLst>
          </p:cNvPr>
          <p:cNvSpPr/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576BE055-4853-4285-B898-671019935015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71371A8-F024-40D2-83BC-66569F8A9925}"/>
              </a:ext>
            </a:extLst>
          </p:cNvPr>
          <p:cNvSpPr/>
          <p:nvPr/>
        </p:nvSpPr>
        <p:spPr>
          <a:xfrm>
            <a:off x="1905000" y="4495800"/>
            <a:ext cx="36671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>
            <a:extLst>
              <a:ext uri="{FF2B5EF4-FFF2-40B4-BE49-F238E27FC236}">
                <a16:creationId xmlns:a16="http://schemas.microsoft.com/office/drawing/2014/main" id="{271F6A83-0973-4F49-8D0F-BF170821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3163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1CAA-AB28-47EB-981B-EDC2DBE910D6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23" name="Нижний колонтитул 16">
            <a:extLst>
              <a:ext uri="{FF2B5EF4-FFF2-40B4-BE49-F238E27FC236}">
                <a16:creationId xmlns:a16="http://schemas.microsoft.com/office/drawing/2014/main" id="{B17E0D53-1D43-4D19-B792-F0FB35BA3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>
            <a:extLst>
              <a:ext uri="{FF2B5EF4-FFF2-40B4-BE49-F238E27FC236}">
                <a16:creationId xmlns:a16="http://schemas.microsoft.com/office/drawing/2014/main" id="{7AC9FCA6-7315-4466-A139-FCF67917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16F1607A-5A4B-42E0-9A77-A218E02196A5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779148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6CC8BD9B-298B-419D-A49E-88328DB9A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E4086-0A80-4E08-9C52-E5409EA860ED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4BE441F9-A7AB-46F4-83E0-3E1C29BE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9558C798-6180-4A7D-A5AD-9725A113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D15C-77DD-4BE8-8F2A-D73FE591F7BB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85951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B5825A43-1EFD-4725-A1D3-DA2E028B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E2E49-306C-43A9-9D96-D3B6AB6A01C5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F5A287B9-0F00-447A-854D-02F5C3DC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CA67394F-BE05-4A65-BD9F-222A4AA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DD55-F81E-4277-8E0F-D97FEBDD4645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52530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id="{B939CFD7-5AAA-4F7F-B5AF-0F269BD2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9653865-E783-42B9-9206-E6D5FF9C6930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id="{AF4FB76C-FE5D-46A5-9895-D908E2CB0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5BF7EB-84E0-4916-AEE4-91D0EEB86536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6" name="Нижний колонтитул 9">
            <a:extLst>
              <a:ext uri="{FF2B5EF4-FFF2-40B4-BE49-F238E27FC236}">
                <a16:creationId xmlns:a16="http://schemas.microsoft.com/office/drawing/2014/main" id="{68D43F85-3F3F-4F66-9BE6-37D743681A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6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0ED612-EC38-4007-9DA2-471E371840B6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CFBC49-F2A5-4954-A761-CA02C215FA0B}"/>
              </a:ext>
            </a:extLst>
          </p:cNvPr>
          <p:cNvSpPr/>
          <p:nvPr/>
        </p:nvSpPr>
        <p:spPr bwMode="auto">
          <a:xfrm>
            <a:off x="277813" y="0"/>
            <a:ext cx="103187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1BF395-7E74-4042-873A-4C32184E03FB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DD5281-4F98-42BD-AEDC-AB0CA447C43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612A762C-2188-47D1-94AF-B2F4E25983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B9951C0-D75D-47D8-B54B-555D1FB0B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EDFB935-394A-41B1-92AC-F9D88813DF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56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578AB70-235B-4A56-9FC8-4BA95DF70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977DD23-C6C8-4877-89BB-7A6D8D2F3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EE9C9F-A1ED-4BCF-82F6-F75F55646C8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FD50857-3ADA-4399-892F-21D666BFA57B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A13AE84-EB88-479A-B47B-D3C63216FCE8}"/>
              </a:ext>
            </a:extLst>
          </p:cNvPr>
          <p:cNvSpPr/>
          <p:nvPr/>
        </p:nvSpPr>
        <p:spPr bwMode="auto">
          <a:xfrm>
            <a:off x="1325563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19533F2-0335-4EB3-8325-871B0061FC39}"/>
              </a:ext>
            </a:extLst>
          </p:cNvPr>
          <p:cNvSpPr/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1C8CB363-0190-433B-B8B6-49926DF2BBAE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0518E803-3B59-42C1-9928-FC5CF376ED04}"/>
              </a:ext>
            </a:extLst>
          </p:cNvPr>
          <p:cNvSpPr/>
          <p:nvPr/>
        </p:nvSpPr>
        <p:spPr bwMode="auto">
          <a:xfrm>
            <a:off x="1879600" y="4479925"/>
            <a:ext cx="366713" cy="3667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4E2F379-4851-4C75-B0BB-8BC01F0FC7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>
            <a:extLst>
              <a:ext uri="{FF2B5EF4-FFF2-40B4-BE49-F238E27FC236}">
                <a16:creationId xmlns:a16="http://schemas.microsoft.com/office/drawing/2014/main" id="{9DA33935-51D2-4F98-AF04-FB211FB66C5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06FC9-9E3F-434F-9295-F8FB5A790244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21" name="Нижний колонтитул 4">
            <a:extLst>
              <a:ext uri="{FF2B5EF4-FFF2-40B4-BE49-F238E27FC236}">
                <a16:creationId xmlns:a16="http://schemas.microsoft.com/office/drawing/2014/main" id="{AD510205-7BA1-4D56-AA29-3AF7E47A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>
            <a:extLst>
              <a:ext uri="{FF2B5EF4-FFF2-40B4-BE49-F238E27FC236}">
                <a16:creationId xmlns:a16="http://schemas.microsoft.com/office/drawing/2014/main" id="{7CA81CAD-E21C-47CD-AE0D-D2ADBF62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8B7A62E0-4E85-42E1-8E9B-A9DCF9AC1D7E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330829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5B488EA5-3019-4481-9897-535BE449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25834-3677-4133-8562-FDB2F2A3489F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425751D7-84AD-4157-BB03-BD99DB0D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E29F8051-0852-4830-A1FC-B57273F4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0A02B-62AB-4135-A831-020B671C446E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3847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>
            <a:extLst>
              <a:ext uri="{FF2B5EF4-FFF2-40B4-BE49-F238E27FC236}">
                <a16:creationId xmlns:a16="http://schemas.microsoft.com/office/drawing/2014/main" id="{C0702724-F5D6-476B-BED6-43CB47B1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DF84-DD85-453D-9371-22C37F71432F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BCDA79D9-5D8C-460C-945D-B26A89CB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>
            <a:extLst>
              <a:ext uri="{FF2B5EF4-FFF2-40B4-BE49-F238E27FC236}">
                <a16:creationId xmlns:a16="http://schemas.microsoft.com/office/drawing/2014/main" id="{276B3A97-8A5B-4416-BF4D-89291F8A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08DB-FD4E-4D76-A6E3-336A8ACBD74A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97222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>
            <a:extLst>
              <a:ext uri="{FF2B5EF4-FFF2-40B4-BE49-F238E27FC236}">
                <a16:creationId xmlns:a16="http://schemas.microsoft.com/office/drawing/2014/main" id="{4456B942-FC4A-4FEE-A961-9982F02C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FBABBA6-C25F-4724-AAA9-E5011182CBCB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id="{15FE8B4B-F90E-413E-AA76-9448B840C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2DBF58-E1AD-41B9-8D74-37FA2C942C70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id="{1C042EE0-1B53-44F6-B9D6-4A2B915FE64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:a16="http://schemas.microsoft.com/office/drawing/2014/main" id="{96382EB1-F0CE-4BF6-B60E-FA71497F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274E0-8AD3-477B-9CFA-DB16F4D2D0A1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D726D1-5504-4BB8-954C-7B69B58F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>
            <a:extLst>
              <a:ext uri="{FF2B5EF4-FFF2-40B4-BE49-F238E27FC236}">
                <a16:creationId xmlns:a16="http://schemas.microsoft.com/office/drawing/2014/main" id="{740514A4-B78B-4957-82B5-19457DC7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B10F-3250-4470-B06A-84505B0AE38A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417796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F74CEA5-08C4-45B1-861F-22C7CDF8C4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F5E005C-C760-4103-B92A-06DD8D2A5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7CB7F69-EBB2-4B6B-8F8A-1BEEBC932C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8242C0F-3C33-4D18-97BA-C5183912D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3FB4493-2D17-4B33-BF9C-71B5DDE8A88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EC8E147-E31B-4492-8018-C735CEF44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CE88BFA-A1F0-4BF3-AFB3-496D60BD61D5}"/>
              </a:ext>
            </a:extLst>
          </p:cNvPr>
          <p:cNvSpPr/>
          <p:nvPr/>
        </p:nvSpPr>
        <p:spPr>
          <a:xfrm>
            <a:off x="8154988" y="5715000"/>
            <a:ext cx="550862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>
            <a:extLst>
              <a:ext uri="{FF2B5EF4-FFF2-40B4-BE49-F238E27FC236}">
                <a16:creationId xmlns:a16="http://schemas.microsoft.com/office/drawing/2014/main" id="{FF6F43E8-2325-4031-9AF5-40E8E05A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AC4841-5E5D-4CE4-ACAF-7B129310CEAA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13" name="Номер слайда 21">
            <a:extLst>
              <a:ext uri="{FF2B5EF4-FFF2-40B4-BE49-F238E27FC236}">
                <a16:creationId xmlns:a16="http://schemas.microsoft.com/office/drawing/2014/main" id="{80D303B0-21BD-4AED-8098-69703A44D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B5744-2A3D-4245-96D2-036148D8588F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14" name="Нижний колонтитул 22">
            <a:extLst>
              <a:ext uri="{FF2B5EF4-FFF2-40B4-BE49-F238E27FC236}">
                <a16:creationId xmlns:a16="http://schemas.microsoft.com/office/drawing/2014/main" id="{E5297262-3A06-4CFC-A4A0-B27504D76F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5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54422DC-75E3-4770-ACC3-4FA8EE41B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6E0672D-4AAC-42AC-B37F-8BCF42FF4993}"/>
              </a:ext>
            </a:extLst>
          </p:cNvPr>
          <p:cNvSpPr/>
          <p:nvPr/>
        </p:nvSpPr>
        <p:spPr>
          <a:xfrm>
            <a:off x="8154988" y="5715000"/>
            <a:ext cx="550862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7E9102E-DF46-4F57-9D47-7A59B6AB4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6009F3-660D-42B6-8571-0A9C1D412462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43D617-C9CA-4CAA-8EE3-BABFE33886D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DA14CF4-87E6-4892-A21E-99ADC9E74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A493B2D-CAA9-4DFE-B51E-39C3AA3FD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12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>
            <a:extLst>
              <a:ext uri="{FF2B5EF4-FFF2-40B4-BE49-F238E27FC236}">
                <a16:creationId xmlns:a16="http://schemas.microsoft.com/office/drawing/2014/main" id="{1A4BF5A4-FB1F-45C5-B7B0-C5E26113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4AC296-BB51-489C-8B86-5F72847A6511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13" name="Номер слайда 17">
            <a:extLst>
              <a:ext uri="{FF2B5EF4-FFF2-40B4-BE49-F238E27FC236}">
                <a16:creationId xmlns:a16="http://schemas.microsoft.com/office/drawing/2014/main" id="{66D87287-D787-4FCD-8B6B-8C4789770D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5D10D2-67A8-4390-8681-01711AC3443B}" type="slidenum">
              <a:rPr lang="ru-RU" altLang="ru-UA"/>
              <a:pPr/>
              <a:t>‹#›</a:t>
            </a:fld>
            <a:endParaRPr lang="ru-RU" altLang="ru-UA"/>
          </a:p>
        </p:txBody>
      </p:sp>
      <p:sp>
        <p:nvSpPr>
          <p:cNvPr id="14" name="Нижний колонтитул 20">
            <a:extLst>
              <a:ext uri="{FF2B5EF4-FFF2-40B4-BE49-F238E27FC236}">
                <a16:creationId xmlns:a16="http://schemas.microsoft.com/office/drawing/2014/main" id="{42E57F71-2EFF-477D-8873-C1FDE1170D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4D1DA52-E55D-4E61-925E-D0D7D63828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870FEA19-42DC-40E2-A843-323250C4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1748" name="Текст 12">
            <a:extLst>
              <a:ext uri="{FF2B5EF4-FFF2-40B4-BE49-F238E27FC236}">
                <a16:creationId xmlns:a16="http://schemas.microsoft.com/office/drawing/2014/main" id="{DEB9E84C-4E4B-43D9-85B5-F9EFF02FA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en-US" altLang="ru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75188711-5D8F-4F82-92FB-CFD5E5D8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838" y="1081088"/>
            <a:ext cx="2011362" cy="385762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84E4454-766E-4381-82DA-E3D2BA84DC90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A1520E-638E-4D41-AEA9-02E002FEF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90557" y="3736181"/>
            <a:ext cx="3200400" cy="36671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E09E4AC-E459-4EE8-A2B8-8DACA9224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20A10F8-3C43-446A-BE93-12E3898E47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3F5775-44FD-4393-B988-0FE61A29CA4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2EB91BC-FEC0-44F7-9704-EFE1A5EA5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AA41021-F299-4D12-A2EF-63C3F4255007}"/>
              </a:ext>
            </a:extLst>
          </p:cNvPr>
          <p:cNvSpPr/>
          <p:nvPr/>
        </p:nvSpPr>
        <p:spPr>
          <a:xfrm>
            <a:off x="8154988" y="5715000"/>
            <a:ext cx="550862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1623DAC8-F752-4924-BE1E-F650171C7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8000" y="5734050"/>
            <a:ext cx="609600" cy="5222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75BD4777-3B93-4EBC-9199-80222760530F}" type="slidenum">
              <a:rPr lang="ru-RU" altLang="ru-UA"/>
              <a:pPr/>
              <a:t>‹#›</a:t>
            </a:fld>
            <a:endParaRPr lang="ru-RU" altLang="ru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05" r:id="rId4"/>
    <p:sldLayoutId id="2147483906" r:id="rId5"/>
    <p:sldLayoutId id="2147483913" r:id="rId6"/>
    <p:sldLayoutId id="2147483907" r:id="rId7"/>
    <p:sldLayoutId id="2147483914" r:id="rId8"/>
    <p:sldLayoutId id="2147483915" r:id="rId9"/>
    <p:sldLayoutId id="2147483908" r:id="rId10"/>
    <p:sldLayoutId id="21474839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97CFB-F024-47A4-AB7C-7757C9A58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938" y="1643063"/>
            <a:ext cx="7072312" cy="12239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600" dirty="0">
                <a:solidFill>
                  <a:schemeClr val="accent1">
                    <a:lumMod val="50000"/>
                  </a:schemeClr>
                </a:solidFill>
              </a:rPr>
              <a:t>Стратегічне управління</a:t>
            </a:r>
            <a:endParaRPr lang="ru-RU" sz="4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616EB-2C7A-4561-8C94-12B4834E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85750"/>
            <a:ext cx="8429625" cy="5175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Тривимірна модель управління Г. Дж. Болта</a:t>
            </a: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81C6EDF-E3CA-4D8C-BC74-EDF93F644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6146" name="Object 1">
            <a:extLst>
              <a:ext uri="{FF2B5EF4-FFF2-40B4-BE49-F238E27FC236}">
                <a16:creationId xmlns:a16="http://schemas.microsoft.com/office/drawing/2014/main" id="{E1B8CDA4-09E2-4B0E-B874-387957F21F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1071563"/>
          <a:ext cx="8191500" cy="485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icture" r:id="rId3" imgW="4143756" imgH="2895600" progId="Word.Picture.8">
                  <p:embed/>
                </p:oleObj>
              </mc:Choice>
              <mc:Fallback>
                <p:oleObj name="Picture" r:id="rId3" imgW="4143756" imgH="28956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071563"/>
                        <a:ext cx="8191500" cy="485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F3404-F7E5-47FD-A04C-B23ED1F5E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68288"/>
            <a:ext cx="8358188" cy="5889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Управління як цикл розв’язування  проблеми</a:t>
            </a: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3B2D08C7-F76B-4FF2-B9EF-07965F00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7170" name="Object 1">
            <a:extLst>
              <a:ext uri="{FF2B5EF4-FFF2-40B4-BE49-F238E27FC236}">
                <a16:creationId xmlns:a16="http://schemas.microsoft.com/office/drawing/2014/main" id="{83A7203D-EC54-4611-9C6B-FFEE5D6706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428750"/>
          <a:ext cx="842962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Picture" r:id="rId3" imgW="4172712" imgH="2400300" progId="Word.Picture.8">
                  <p:embed/>
                </p:oleObj>
              </mc:Choice>
              <mc:Fallback>
                <p:oleObj name="Picture" r:id="rId3" imgW="4172712" imgH="24003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429625" cy="414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B5540-33A8-4541-B2FF-BEF0622D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429625" cy="58261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500" dirty="0">
                <a:solidFill>
                  <a:schemeClr val="tx1"/>
                </a:solidFill>
              </a:rPr>
              <a:t>10 Принципів наукового управління Ф.</a:t>
            </a:r>
            <a:r>
              <a:rPr lang="uk-UA" sz="2500" dirty="0" err="1">
                <a:solidFill>
                  <a:schemeClr val="tx1"/>
                </a:solidFill>
              </a:rPr>
              <a:t>Тейлора</a:t>
            </a:r>
            <a:endParaRPr lang="uk-UA" sz="2500" dirty="0">
              <a:solidFill>
                <a:schemeClr val="tx1"/>
              </a:solidFill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AA1FBF7D-C77A-4070-A948-E68CD7C6B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8194" name="Object 1">
            <a:extLst>
              <a:ext uri="{FF2B5EF4-FFF2-40B4-BE49-F238E27FC236}">
                <a16:creationId xmlns:a16="http://schemas.microsoft.com/office/drawing/2014/main" id="{70880837-70B0-4942-8C27-1A421384FF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1643063"/>
          <a:ext cx="8539162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icture" r:id="rId3" imgW="4172712" imgH="2048256" progId="Word.Picture.8">
                  <p:embed/>
                </p:oleObj>
              </mc:Choice>
              <mc:Fallback>
                <p:oleObj name="Picture" r:id="rId3" imgW="4172712" imgH="20482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43063"/>
                        <a:ext cx="8539162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A059C-B708-4EFF-BB91-6DCF7625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500" dirty="0">
                <a:solidFill>
                  <a:schemeClr val="tx1"/>
                </a:solidFill>
              </a:rPr>
              <a:t>Принципи управління </a:t>
            </a:r>
            <a:br>
              <a:rPr lang="uk-UA" sz="2500" dirty="0">
                <a:solidFill>
                  <a:schemeClr val="tx1"/>
                </a:solidFill>
              </a:rPr>
            </a:br>
            <a:r>
              <a:rPr lang="uk-UA" sz="2500" dirty="0">
                <a:solidFill>
                  <a:schemeClr val="tx1"/>
                </a:solidFill>
              </a:rPr>
              <a:t>А. </a:t>
            </a:r>
            <a:r>
              <a:rPr lang="uk-UA" sz="2500" dirty="0" err="1">
                <a:solidFill>
                  <a:schemeClr val="tx1"/>
                </a:solidFill>
              </a:rPr>
              <a:t>Файоля</a:t>
            </a:r>
            <a:r>
              <a:rPr lang="uk-UA" sz="2500" dirty="0">
                <a:solidFill>
                  <a:schemeClr val="tx1"/>
                </a:solidFill>
              </a:rPr>
              <a:t>, Г. Емерсона, М.Вебера, П. </a:t>
            </a:r>
            <a:r>
              <a:rPr lang="uk-UA" sz="2500" dirty="0" err="1">
                <a:solidFill>
                  <a:schemeClr val="tx1"/>
                </a:solidFill>
              </a:rPr>
              <a:t>Дракера</a:t>
            </a:r>
            <a:endParaRPr lang="uk-UA" sz="2500" dirty="0">
              <a:solidFill>
                <a:schemeClr val="tx1"/>
              </a:solidFill>
            </a:endParaRPr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FDBE0DE7-501B-40FD-83DB-1C71A7C121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357313"/>
          <a:ext cx="847725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3" imgW="3127572" imgH="2439751" progId="CorelDRAW.Graphic.13">
                  <p:embed/>
                </p:oleObj>
              </mc:Choice>
              <mc:Fallback>
                <p:oleObj name="CorelDRAW" r:id="rId3" imgW="3127572" imgH="2439751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57313"/>
                        <a:ext cx="847725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43F79-FC93-4184-89CF-C1141749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675" cy="654050"/>
          </a:xfrm>
        </p:spPr>
        <p:txBody>
          <a:bodyPr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Визначення поняття «стратегія»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4442422-715C-46A8-880C-0F2296525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10245" name="Rectangle 6">
            <a:extLst>
              <a:ext uri="{FF2B5EF4-FFF2-40B4-BE49-F238E27FC236}">
                <a16:creationId xmlns:a16="http://schemas.microsoft.com/office/drawing/2014/main" id="{6FD2E7C6-ECF3-4618-8F03-BFB5C774A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0242" name="Object 5">
            <a:extLst>
              <a:ext uri="{FF2B5EF4-FFF2-40B4-BE49-F238E27FC236}">
                <a16:creationId xmlns:a16="http://schemas.microsoft.com/office/drawing/2014/main" id="{DC752C04-824D-4D9D-A532-8F67F2DFD3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1071563"/>
          <a:ext cx="7929562" cy="547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Picture" r:id="rId3" imgW="4152960" imgH="3000240" progId="Word.Picture.8">
                  <p:embed/>
                </p:oleObj>
              </mc:Choice>
              <mc:Fallback>
                <p:oleObj name="Picture" r:id="rId3" imgW="4152960" imgH="300024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071563"/>
                        <a:ext cx="7929562" cy="547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839B9-1A0A-42EA-B06B-30419A1A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85750"/>
            <a:ext cx="7467600" cy="511175"/>
          </a:xfrm>
        </p:spPr>
        <p:txBody>
          <a:bodyPr/>
          <a:lstStyle/>
          <a:p>
            <a:pPr algn="ctr">
              <a:defRPr/>
            </a:pPr>
            <a:r>
              <a:rPr lang="uk-UA" sz="2700" dirty="0">
                <a:solidFill>
                  <a:schemeClr val="tx1"/>
                </a:solidFill>
              </a:rPr>
              <a:t>Характерні риси стратегії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AE257EFF-1201-4229-B266-7DF6DA79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1266" name="Object 1">
            <a:extLst>
              <a:ext uri="{FF2B5EF4-FFF2-40B4-BE49-F238E27FC236}">
                <a16:creationId xmlns:a16="http://schemas.microsoft.com/office/drawing/2014/main" id="{4B656B52-17FB-4903-BD88-B3F204B2E3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143000"/>
          <a:ext cx="8337550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icture" r:id="rId3" imgW="4466844" imgH="2572512" progId="Word.Picture.8">
                  <p:embed/>
                </p:oleObj>
              </mc:Choice>
              <mc:Fallback>
                <p:oleObj name="Picture" r:id="rId3" imgW="4466844" imgH="25725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143000"/>
                        <a:ext cx="8337550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BB4C-054F-437A-B786-4266B8ADA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313"/>
            <a:ext cx="8358188" cy="4397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Загальна класифікація стратегій організації</a:t>
            </a:r>
          </a:p>
        </p:txBody>
      </p:sp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2AE75CA8-F11E-47CC-97B6-7B260CA396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438" y="714375"/>
          <a:ext cx="4357687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orelDRAW" r:id="rId3" imgW="3087921" imgH="4341238" progId="CorelDRAW.Graphic.13">
                  <p:embed/>
                </p:oleObj>
              </mc:Choice>
              <mc:Fallback>
                <p:oleObj name="CorelDRAW" r:id="rId3" imgW="3087921" imgH="4341238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714375"/>
                        <a:ext cx="4357687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E2AF2-29EC-420B-A623-4F905605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uk-UA" sz="2500" dirty="0">
                <a:solidFill>
                  <a:schemeClr val="tx1"/>
                </a:solidFill>
              </a:rPr>
            </a:br>
            <a:r>
              <a:rPr lang="uk-UA" sz="2500" dirty="0">
                <a:solidFill>
                  <a:schemeClr val="tx1"/>
                </a:solidFill>
              </a:rPr>
              <a:t>Окремі дії, що визначають стратегію компанії 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6D97F9B-8F2D-4BAA-8783-4A5E196C7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3314" name="Object 1">
            <a:extLst>
              <a:ext uri="{FF2B5EF4-FFF2-40B4-BE49-F238E27FC236}">
                <a16:creationId xmlns:a16="http://schemas.microsoft.com/office/drawing/2014/main" id="{AA4A7D70-8B6F-4E25-8FA0-9314CC8EBC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928688"/>
          <a:ext cx="7745413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Picture" r:id="rId3" imgW="4143756" imgH="3057144" progId="Word.Picture.8">
                  <p:embed/>
                </p:oleObj>
              </mc:Choice>
              <mc:Fallback>
                <p:oleObj name="Picture" r:id="rId3" imgW="4143756" imgH="305714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928688"/>
                        <a:ext cx="7745413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5560E-8D41-457E-93C8-E3DBBE2B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00988" cy="5826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</a:rPr>
              <a:t>Елементи загальнокорпоративної стратегії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C4A37A7-DF43-4F40-9DAB-D7389E06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4338" name="Object 1">
            <a:extLst>
              <a:ext uri="{FF2B5EF4-FFF2-40B4-BE49-F238E27FC236}">
                <a16:creationId xmlns:a16="http://schemas.microsoft.com/office/drawing/2014/main" id="{6B4F414C-5093-4003-81B5-9CB426613A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625" y="1214438"/>
          <a:ext cx="7929563" cy="455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Picture" r:id="rId3" imgW="4076700" imgH="2343912" progId="Word.Picture.8">
                  <p:embed/>
                </p:oleObj>
              </mc:Choice>
              <mc:Fallback>
                <p:oleObj name="Picture" r:id="rId3" imgW="4076700" imgH="23439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214438"/>
                        <a:ext cx="7929563" cy="455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A2ADB-986E-48C1-B4F0-5419DC95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7143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Визначення поняття «Стратегічне управління»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F1C3345E-F48B-4544-B281-194C7E57E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5362" name="Object 1">
            <a:extLst>
              <a:ext uri="{FF2B5EF4-FFF2-40B4-BE49-F238E27FC236}">
                <a16:creationId xmlns:a16="http://schemas.microsoft.com/office/drawing/2014/main" id="{C7EE2E6D-31ED-4226-AAB7-6997C71C3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25" y="857250"/>
          <a:ext cx="5929313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Picture" r:id="rId3" imgW="4085844" imgH="5772912" progId="Word.Picture.8">
                  <p:embed/>
                </p:oleObj>
              </mc:Choice>
              <mc:Fallback>
                <p:oleObj name="Picture" r:id="rId3" imgW="4085844" imgH="57729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857250"/>
                        <a:ext cx="5929313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C831F-B162-46B0-A2BA-E34E4C60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2005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Тема 1: </a:t>
            </a:r>
            <a:r>
              <a:rPr lang="ru-RU" dirty="0">
                <a:solidFill>
                  <a:schemeClr val="tx1"/>
                </a:solidFill>
              </a:rPr>
              <a:t>КОНЦЕПЦІЯ СТРАТЕГІЧНОГО УПРАВЛІННЯ ПІДПРИЄМСТВОМ</a:t>
            </a: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802263BE-0EC4-44EF-91EA-46D7DD23739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1857375"/>
            <a:ext cx="7972425" cy="3829050"/>
          </a:xfrm>
        </p:spPr>
        <p:txBody>
          <a:bodyPr/>
          <a:lstStyle/>
          <a:p>
            <a:pPr eaLnBrk="1" hangingPunct="1"/>
            <a:r>
              <a:rPr lang="uk-UA" altLang="ru-UA"/>
              <a:t>1.1. Підприємство (організація) як об'єкт управління </a:t>
            </a:r>
          </a:p>
          <a:p>
            <a:pPr eaLnBrk="1" hangingPunct="1"/>
            <a:r>
              <a:rPr lang="uk-UA" altLang="ru-UA"/>
              <a:t>1.2. Сутність управління підприємством </a:t>
            </a:r>
          </a:p>
          <a:p>
            <a:pPr eaLnBrk="1" hangingPunct="1"/>
            <a:r>
              <a:rPr lang="uk-UA" altLang="ru-UA"/>
              <a:t>1.3. Принципи розвитку організації</a:t>
            </a:r>
          </a:p>
          <a:p>
            <a:pPr eaLnBrk="1" hangingPunct="1"/>
            <a:r>
              <a:rPr lang="uk-UA" altLang="ru-UA"/>
              <a:t>1.4. Визначення поняття «стратегія»</a:t>
            </a:r>
          </a:p>
          <a:p>
            <a:pPr eaLnBrk="1" hangingPunct="1"/>
            <a:r>
              <a:rPr lang="uk-UA" altLang="ru-UA"/>
              <a:t>1.5. Загальні питання стратегічного управління </a:t>
            </a:r>
          </a:p>
          <a:p>
            <a:pPr eaLnBrk="1" hangingPunct="1"/>
            <a:r>
              <a:rPr lang="uk-UA" altLang="ru-UA"/>
              <a:t>1.6. Процес стратегічного управління (прийняття рішень) </a:t>
            </a:r>
          </a:p>
          <a:p>
            <a:pPr eaLnBrk="1" hangingPunct="1"/>
            <a:r>
              <a:rPr lang="uk-UA" altLang="ru-UA"/>
              <a:t>1.7. Від стратегічного до оперативного управління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0E022-3B31-419E-A895-F7F294D1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>
              <a:defRPr/>
            </a:pPr>
            <a:r>
              <a:rPr lang="uk-UA" sz="2500" dirty="0">
                <a:solidFill>
                  <a:schemeClr val="tx1"/>
                </a:solidFill>
              </a:rPr>
              <a:t>Сучасне визначення стратегічного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uk-UA" sz="2500" dirty="0">
                <a:solidFill>
                  <a:schemeClr val="tx1"/>
                </a:solidFill>
              </a:rPr>
              <a:t>менеджменту та його мета</a:t>
            </a:r>
          </a:p>
        </p:txBody>
      </p:sp>
      <p:sp>
        <p:nvSpPr>
          <p:cNvPr id="43011" name="Содержимое 2">
            <a:extLst>
              <a:ext uri="{FF2B5EF4-FFF2-40B4-BE49-F238E27FC236}">
                <a16:creationId xmlns:a16="http://schemas.microsoft.com/office/drawing/2014/main" id="{7531F4F2-9170-469F-80B8-7978B636DCE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/>
            <a:r>
              <a:rPr lang="uk-UA" altLang="ru-UA" sz="2000" i="1"/>
              <a:t>Стратегічний менеджмент — </a:t>
            </a:r>
            <a:r>
              <a:rPr lang="uk-UA" altLang="ru-UA" sz="2000"/>
              <a:t>багатоплановий, формально-поведінковий управлінський процес, який допомагає формулювати та виконувати ефективні стратегії, що сприяють балансуванню відносин між організацією, включаючи її окремі частини, та зовнішнім середовищем, а також досягненню встановлених цілей.</a:t>
            </a:r>
            <a:endParaRPr lang="ru-RU" altLang="ru-UA" sz="2000"/>
          </a:p>
          <a:p>
            <a:pPr algn="just"/>
            <a:r>
              <a:rPr lang="uk-UA" altLang="ru-UA" sz="2000" i="1"/>
              <a:t>Мета стратегічного менеджменту — </a:t>
            </a:r>
            <a:r>
              <a:rPr lang="uk-UA" altLang="ru-UA" sz="2000"/>
              <a:t>це визначення місії, цілей та стратегій, розробка і забезпечення виконання системи планів як інструментів реалізації стратегічних орієнтирів з удосконалення підприємства та його окремих підсистем, що є основою для забезпечення його конкурентоспроможного існування в довгостроковій перспективі.</a:t>
            </a:r>
            <a:endParaRPr lang="ru-RU" altLang="ru-UA" sz="2000"/>
          </a:p>
          <a:p>
            <a:pPr algn="just"/>
            <a:endParaRPr lang="ru-RU" altLang="ru-UA"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664AA-2758-4FAA-9A7D-4397335EA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358187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500" dirty="0">
                <a:solidFill>
                  <a:schemeClr val="tx1"/>
                </a:solidFill>
              </a:rPr>
              <a:t>Порівняльна характеристика довгострокового та стратегічного планування 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0959158-5C4B-4874-824F-4F21F644A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6386" name="Object 1">
            <a:extLst>
              <a:ext uri="{FF2B5EF4-FFF2-40B4-BE49-F238E27FC236}">
                <a16:creationId xmlns:a16="http://schemas.microsoft.com/office/drawing/2014/main" id="{2B5E3926-D9E3-420E-B49E-E24ECCE3C4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428750"/>
          <a:ext cx="8183563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Picture" r:id="rId3" imgW="4306824" imgH="2749296" progId="Word.Picture.8">
                  <p:embed/>
                </p:oleObj>
              </mc:Choice>
              <mc:Fallback>
                <p:oleObj name="Picture" r:id="rId3" imgW="4306824" imgH="274929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183563" cy="521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C2B1D-9311-4F21-9338-DCA635014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uk-UA" sz="2500" dirty="0">
                <a:solidFill>
                  <a:schemeClr val="tx1"/>
                </a:solidFill>
              </a:rPr>
              <a:t>Характерні риси системи стратегічного управління підприємства залежать від взаємодії таких чинників:</a:t>
            </a:r>
            <a:endParaRPr lang="ru-RU" sz="2500" dirty="0">
              <a:solidFill>
                <a:schemeClr val="tx1"/>
              </a:solidFill>
            </a:endParaRPr>
          </a:p>
        </p:txBody>
      </p:sp>
      <p:sp>
        <p:nvSpPr>
          <p:cNvPr id="44035" name="Содержимое 2">
            <a:extLst>
              <a:ext uri="{FF2B5EF4-FFF2-40B4-BE49-F238E27FC236}">
                <a16:creationId xmlns:a16="http://schemas.microsoft.com/office/drawing/2014/main" id="{505A3694-6166-4F13-818F-AA6FE2534C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28625" y="1857375"/>
            <a:ext cx="7467600" cy="4329113"/>
          </a:xfrm>
        </p:spPr>
        <p:txBody>
          <a:bodyPr/>
          <a:lstStyle/>
          <a:p>
            <a:r>
              <a:rPr lang="uk-UA" altLang="ru-UA"/>
              <a:t>галузевої приналежності;</a:t>
            </a:r>
            <a:endParaRPr lang="ru-RU" altLang="ru-UA"/>
          </a:p>
          <a:p>
            <a:r>
              <a:rPr lang="uk-UA" altLang="ru-UA"/>
              <a:t>розмірів підприємства (залежно від галузевих особливостей);</a:t>
            </a:r>
            <a:endParaRPr lang="ru-RU" altLang="ru-UA"/>
          </a:p>
          <a:p>
            <a:r>
              <a:rPr lang="uk-UA" altLang="ru-UA"/>
              <a:t>типу виробництва, рівня спеціалізації, концентрації та кооперації;</a:t>
            </a:r>
            <a:endParaRPr lang="ru-RU" altLang="ru-UA"/>
          </a:p>
          <a:p>
            <a:r>
              <a:rPr lang="uk-UA" altLang="ru-UA"/>
              <a:t>характерних рис виробничого потенціалу;</a:t>
            </a:r>
            <a:endParaRPr lang="ru-RU" altLang="ru-UA"/>
          </a:p>
          <a:p>
            <a:r>
              <a:rPr lang="uk-UA" altLang="ru-UA"/>
              <a:t>наявності (відсутності) науково-технічного потенціалу;</a:t>
            </a:r>
            <a:endParaRPr lang="ru-RU" altLang="ru-UA"/>
          </a:p>
          <a:p>
            <a:r>
              <a:rPr lang="uk-UA" altLang="ru-UA"/>
              <a:t>рівня управління;</a:t>
            </a:r>
            <a:endParaRPr lang="ru-RU" altLang="ru-UA"/>
          </a:p>
          <a:p>
            <a:r>
              <a:rPr lang="uk-UA" altLang="ru-UA"/>
              <a:t>рівня кваліфікації персоналу тощо.</a:t>
            </a:r>
            <a:endParaRPr lang="ru-RU" altLang="ru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11426-C570-47B3-9722-C8848E055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14313"/>
            <a:ext cx="7467600" cy="939800"/>
          </a:xfrm>
        </p:spPr>
        <p:txBody>
          <a:bodyPr/>
          <a:lstStyle/>
          <a:p>
            <a:pPr algn="ctr">
              <a:defRPr/>
            </a:pPr>
            <a:r>
              <a:rPr lang="uk-UA" sz="2700" dirty="0">
                <a:solidFill>
                  <a:schemeClr val="tx1"/>
                </a:solidFill>
              </a:rPr>
              <a:t>Фактори, що формують стратегічний</a:t>
            </a:r>
            <a:br>
              <a:rPr lang="uk-UA" sz="2700" dirty="0">
                <a:solidFill>
                  <a:schemeClr val="tx1"/>
                </a:solidFill>
              </a:rPr>
            </a:br>
            <a:r>
              <a:rPr lang="uk-UA" sz="2700" dirty="0">
                <a:solidFill>
                  <a:schemeClr val="tx1"/>
                </a:solidFill>
              </a:rPr>
              <a:t>рівень підприємства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7E033810-2FB1-45E9-BEF2-9CFE64689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7410" name="Object 1">
            <a:extLst>
              <a:ext uri="{FF2B5EF4-FFF2-40B4-BE49-F238E27FC236}">
                <a16:creationId xmlns:a16="http://schemas.microsoft.com/office/drawing/2014/main" id="{C2D1FE76-4341-483E-A862-E7838D7D4B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1357313"/>
          <a:ext cx="8577262" cy="43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icture" r:id="rId3" imgW="4162044" imgH="2115312" progId="Word.Picture.8">
                  <p:embed/>
                </p:oleObj>
              </mc:Choice>
              <mc:Fallback>
                <p:oleObj name="Picture" r:id="rId3" imgW="4162044" imgH="21153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57313"/>
                        <a:ext cx="8577262" cy="435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6F149-35FC-47CF-A21C-7049FF3A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85750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</a:rPr>
              <a:t>Вимоги до стратегічного управління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C0D981AA-FCFB-4FF8-B5CC-34DB3B72C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8434" name="Object 1">
            <a:extLst>
              <a:ext uri="{FF2B5EF4-FFF2-40B4-BE49-F238E27FC236}">
                <a16:creationId xmlns:a16="http://schemas.microsoft.com/office/drawing/2014/main" id="{06871F66-0D90-4126-80F2-8D35533F0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1071563"/>
          <a:ext cx="8196262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Picture" r:id="rId3" imgW="4152900" imgH="2353056" progId="Word.Picture.8">
                  <p:embed/>
                </p:oleObj>
              </mc:Choice>
              <mc:Fallback>
                <p:oleObj name="Picture" r:id="rId3" imgW="4152900" imgH="23530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071563"/>
                        <a:ext cx="8196262" cy="464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4A93-B143-445A-A03B-297F082D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313"/>
            <a:ext cx="8143875" cy="482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dirty="0">
                <a:solidFill>
                  <a:schemeClr val="tx1"/>
                </a:solidFill>
              </a:rPr>
              <a:t>Фактори сприяння стратегічному розвитку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D4EE94BB-C0F9-43AD-B5C3-71775566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19458" name="Object 1">
            <a:extLst>
              <a:ext uri="{FF2B5EF4-FFF2-40B4-BE49-F238E27FC236}">
                <a16:creationId xmlns:a16="http://schemas.microsoft.com/office/drawing/2014/main" id="{E09BA8C1-A481-4C7C-B91F-6930E46A4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000125"/>
          <a:ext cx="8297863" cy="478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Picture" r:id="rId3" imgW="4134612" imgH="2657856" progId="Word.Picture.8">
                  <p:embed/>
                </p:oleObj>
              </mc:Choice>
              <mc:Fallback>
                <p:oleObj name="Picture" r:id="rId3" imgW="4134612" imgH="26578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000125"/>
                        <a:ext cx="8297863" cy="478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CF84D-9738-48D8-BDEF-861788BB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274638"/>
            <a:ext cx="8501062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</a:rPr>
              <a:t>Причини негативного ставлення </a:t>
            </a:r>
            <a:br>
              <a:rPr lang="uk-UA">
                <a:solidFill>
                  <a:schemeClr val="tx1"/>
                </a:solidFill>
              </a:rPr>
            </a:br>
            <a:r>
              <a:rPr lang="uk-UA">
                <a:solidFill>
                  <a:schemeClr val="tx1"/>
                </a:solidFill>
              </a:rPr>
              <a:t>до застосування стратегічного управління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468BCFE3-6903-4B30-9C2D-B675A143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0482" name="Object 1">
            <a:extLst>
              <a:ext uri="{FF2B5EF4-FFF2-40B4-BE49-F238E27FC236}">
                <a16:creationId xmlns:a16="http://schemas.microsoft.com/office/drawing/2014/main" id="{50BD55C3-BCC7-4719-B593-42B927047D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214438"/>
          <a:ext cx="7929563" cy="536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Picture" r:id="rId3" imgW="4152900" imgH="2810256" progId="Word.Picture.8">
                  <p:embed/>
                </p:oleObj>
              </mc:Choice>
              <mc:Fallback>
                <p:oleObj name="Picture" r:id="rId3" imgW="4152900" imgH="28102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14438"/>
                        <a:ext cx="7929563" cy="536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EA321-8AA8-4302-94A1-DB470CC0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142875"/>
            <a:ext cx="8258175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Характеристики стратегічних проблем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1E600374-6EC7-4B10-941B-C0D19D928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1506" name="Object 1">
            <a:extLst>
              <a:ext uri="{FF2B5EF4-FFF2-40B4-BE49-F238E27FC236}">
                <a16:creationId xmlns:a16="http://schemas.microsoft.com/office/drawing/2014/main" id="{33A31BC7-6B2B-427A-AA44-4C898324F9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7313" y="714375"/>
          <a:ext cx="6072187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Picture" r:id="rId3" imgW="4143756" imgH="5934456" progId="Word.Picture.8">
                  <p:embed/>
                </p:oleObj>
              </mc:Choice>
              <mc:Fallback>
                <p:oleObj name="Picture" r:id="rId3" imgW="4143756" imgH="5934456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714375"/>
                        <a:ext cx="6072187" cy="593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35EC3-46B5-4B73-A413-14726532B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42875"/>
            <a:ext cx="8358187" cy="5826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Загальні проблеми стратегічного управління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C7A7498-6145-46E8-AAE3-8F20899F4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3B46A7AC-9007-4BEC-A670-0004645AA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5" y="785813"/>
          <a:ext cx="57150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Picture" r:id="rId3" imgW="4191000" imgH="5867400" progId="Word.Picture.8">
                  <p:embed/>
                </p:oleObj>
              </mc:Choice>
              <mc:Fallback>
                <p:oleObj name="Picture" r:id="rId3" imgW="4191000" imgH="58674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785813"/>
                        <a:ext cx="5715000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0DF92-9132-4E3E-8D35-B0A7C82A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Три рівні стратегічних рішень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554" name="Object 16">
            <a:extLst>
              <a:ext uri="{FF2B5EF4-FFF2-40B4-BE49-F238E27FC236}">
                <a16:creationId xmlns:a16="http://schemas.microsoft.com/office/drawing/2014/main" id="{642A4A0A-63C0-4CF5-8559-FCAC1682C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825" y="1357313"/>
          <a:ext cx="863917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Документ" r:id="rId3" imgW="4305877" imgH="2099779" progId="Word.Document.12">
                  <p:embed/>
                </p:oleObj>
              </mc:Choice>
              <mc:Fallback>
                <p:oleObj name="Документ" r:id="rId3" imgW="4305877" imgH="2099779" progId="Word.Document.1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357313"/>
                        <a:ext cx="8639175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>
            <a:extLst>
              <a:ext uri="{FF2B5EF4-FFF2-40B4-BE49-F238E27FC236}">
                <a16:creationId xmlns:a16="http://schemas.microsoft.com/office/drawing/2014/main" id="{269FF790-76AD-42FB-A0F6-18EE84B30E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2938" y="1000125"/>
            <a:ext cx="7467600" cy="3857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UA" sz="2700"/>
              <a:t>ОБ</a:t>
            </a:r>
            <a:r>
              <a:rPr lang="en-US" altLang="ru-UA" sz="2700"/>
              <a:t>’</a:t>
            </a:r>
            <a:r>
              <a:rPr lang="uk-UA" altLang="ru-UA" sz="2700"/>
              <a:t>ЄКТ УПРАВЛІННЯ</a:t>
            </a:r>
          </a:p>
          <a:p>
            <a:pPr algn="ctr">
              <a:buFont typeface="Wingdings" panose="05000000000000000000" pitchFamily="2" charset="2"/>
              <a:buNone/>
            </a:pPr>
            <a:endParaRPr lang="uk-UA" altLang="ru-UA" sz="2700"/>
          </a:p>
          <a:p>
            <a:pPr algn="just"/>
            <a:r>
              <a:rPr lang="uk-UA" altLang="ru-UA"/>
              <a:t>Організація – група людей, діяльність яких свідомо координується для досягнення загальної мети або цілей.</a:t>
            </a:r>
          </a:p>
          <a:p>
            <a:pPr>
              <a:buFont typeface="Wingdings" panose="05000000000000000000" pitchFamily="2" charset="2"/>
              <a:buNone/>
            </a:pPr>
            <a:endParaRPr lang="uk-UA" altLang="ru-UA"/>
          </a:p>
          <a:p>
            <a:pPr algn="just"/>
            <a:r>
              <a:rPr lang="uk-UA" altLang="ru-UA"/>
              <a:t>Підприємство – самостійний статутний господарюючий суб</a:t>
            </a:r>
            <a:r>
              <a:rPr lang="en-US" altLang="ru-UA"/>
              <a:t>’</a:t>
            </a:r>
            <a:r>
              <a:rPr lang="uk-UA" altLang="ru-UA"/>
              <a:t>єкт, який володіє правами юридичної особи і здійснює виробничу, науково-дослідну і комерційну діяльність з метою одержання прибутку</a:t>
            </a:r>
            <a:endParaRPr lang="ru-RU" altLang="ru-U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C71A7-8B7D-403B-924F-15132E25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571500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Ієрархічна структура стратегій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4578" name="Object 2">
            <a:extLst>
              <a:ext uri="{FF2B5EF4-FFF2-40B4-BE49-F238E27FC236}">
                <a16:creationId xmlns:a16="http://schemas.microsoft.com/office/drawing/2014/main" id="{BF858024-6355-4FE0-906B-40FA06D852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0" y="1428750"/>
          <a:ext cx="866933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Документ" r:id="rId3" imgW="4305877" imgH="1844804" progId="Word.Document.12">
                  <p:embed/>
                </p:oleObj>
              </mc:Choice>
              <mc:Fallback>
                <p:oleObj name="Документ" r:id="rId3" imgW="4305877" imgH="1844804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669338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74CA-D9D7-4134-AFFB-EF7E0B3A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Методи встановлення стратегій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5059" name="Picture 6">
            <a:extLst>
              <a:ext uri="{FF2B5EF4-FFF2-40B4-BE49-F238E27FC236}">
                <a16:creationId xmlns:a16="http://schemas.microsoft.com/office/drawing/2014/main" id="{D8D3330F-4537-44C4-86DD-E4185014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00125"/>
            <a:ext cx="75723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35332-3DC2-4A85-82FE-3F0DBC7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37"/>
          </a:xfrm>
        </p:spPr>
        <p:txBody>
          <a:bodyPr/>
          <a:lstStyle/>
          <a:p>
            <a:pPr algn="ctr">
              <a:defRPr/>
            </a:pPr>
            <a:r>
              <a:rPr lang="uk-UA" sz="2700" dirty="0">
                <a:solidFill>
                  <a:schemeClr val="tx1"/>
                </a:solidFill>
              </a:rPr>
              <a:t>Концептуальна схема стратегічного управління підприємством</a:t>
            </a:r>
            <a:endParaRPr lang="ru-RU" sz="2700" dirty="0">
              <a:solidFill>
                <a:schemeClr val="tx1"/>
              </a:solidFill>
            </a:endParaRPr>
          </a:p>
        </p:txBody>
      </p:sp>
      <p:graphicFrame>
        <p:nvGraphicFramePr>
          <p:cNvPr id="25602" name="Object 2">
            <a:extLst>
              <a:ext uri="{FF2B5EF4-FFF2-40B4-BE49-F238E27FC236}">
                <a16:creationId xmlns:a16="http://schemas.microsoft.com/office/drawing/2014/main" id="{7046B9C9-69AD-408D-97C8-CE5D646495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1428750"/>
          <a:ext cx="8643937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Документ" r:id="rId3" imgW="6415939" imgH="3754967" progId="Word.Document.12">
                  <p:embed/>
                </p:oleObj>
              </mc:Choice>
              <mc:Fallback>
                <p:oleObj name="Документ" r:id="rId3" imgW="6415939" imgH="375496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28750"/>
                        <a:ext cx="8643937" cy="514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79298-8FA3-49D0-A41B-ABF268BE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Процес стратегічного управління підприємством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A789B09-B918-4F0C-BF7A-A18EC034A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6626" name="Object 1">
            <a:extLst>
              <a:ext uri="{FF2B5EF4-FFF2-40B4-BE49-F238E27FC236}">
                <a16:creationId xmlns:a16="http://schemas.microsoft.com/office/drawing/2014/main" id="{478C9FA0-19E1-4068-BD7E-3D34C2AF91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25" y="928688"/>
          <a:ext cx="5286375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Picture" r:id="rId3" imgW="3305556" imgH="5772912" progId="Word.Picture.8">
                  <p:embed/>
                </p:oleObj>
              </mc:Choice>
              <mc:Fallback>
                <p:oleObj name="Picture" r:id="rId3" imgW="3305556" imgH="57729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928688"/>
                        <a:ext cx="5286375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9835C-A89C-49DC-8490-33804767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0"/>
            <a:ext cx="8715375" cy="8683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500" dirty="0">
                <a:solidFill>
                  <a:schemeClr val="tx1"/>
                </a:solidFill>
              </a:rPr>
              <a:t>Модель технологічного процесу підготовки, </a:t>
            </a:r>
            <a:br>
              <a:rPr lang="uk-UA" sz="2500" dirty="0">
                <a:solidFill>
                  <a:schemeClr val="tx1"/>
                </a:solidFill>
              </a:rPr>
            </a:br>
            <a:r>
              <a:rPr lang="uk-UA" sz="2500" dirty="0">
                <a:solidFill>
                  <a:schemeClr val="tx1"/>
                </a:solidFill>
              </a:rPr>
              <a:t>прийняття та реалізації управлінського рішення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E68D0FA-11AC-4891-8320-A3AEF1C26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sp>
        <p:nvSpPr>
          <p:cNvPr id="27653" name="Rectangle 6">
            <a:extLst>
              <a:ext uri="{FF2B5EF4-FFF2-40B4-BE49-F238E27FC236}">
                <a16:creationId xmlns:a16="http://schemas.microsoft.com/office/drawing/2014/main" id="{CF366AB1-ED0A-483E-98CD-C4B45ABC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7650" name="Object 5">
            <a:extLst>
              <a:ext uri="{FF2B5EF4-FFF2-40B4-BE49-F238E27FC236}">
                <a16:creationId xmlns:a16="http://schemas.microsoft.com/office/drawing/2014/main" id="{A20EAD8F-2B3D-4640-B195-0AD91BE0AD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57313" y="928688"/>
          <a:ext cx="5643562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Picture" r:id="rId3" imgW="3991356" imgH="5724144" progId="Word.Picture.8">
                  <p:embed/>
                </p:oleObj>
              </mc:Choice>
              <mc:Fallback>
                <p:oleObj name="Picture" r:id="rId3" imgW="3991356" imgH="572414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928688"/>
                        <a:ext cx="5643562" cy="572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C24C80-16E4-4F17-870B-6268E4FFF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58250" cy="571500"/>
          </a:xfrm>
        </p:spPr>
        <p:txBody>
          <a:bodyPr/>
          <a:lstStyle/>
          <a:p>
            <a:pPr algn="ctr">
              <a:defRPr/>
            </a:pPr>
            <a:r>
              <a:rPr lang="uk-UA" sz="2300" dirty="0">
                <a:solidFill>
                  <a:schemeClr val="tx1"/>
                </a:solidFill>
              </a:rPr>
              <a:t>Порівняння стратегічного та оперативного управління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A2D3DEA2-8153-499C-8C9E-3F448FB80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8674" name="Object 1">
            <a:extLst>
              <a:ext uri="{FF2B5EF4-FFF2-40B4-BE49-F238E27FC236}">
                <a16:creationId xmlns:a16="http://schemas.microsoft.com/office/drawing/2014/main" id="{34E5652B-10A5-431B-8E7E-AB794ED0B7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714375"/>
          <a:ext cx="6072187" cy="596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Picture" r:id="rId3" imgW="4123944" imgH="5963412" progId="Word.Picture.8">
                  <p:embed/>
                </p:oleObj>
              </mc:Choice>
              <mc:Fallback>
                <p:oleObj name="Picture" r:id="rId3" imgW="4123944" imgH="59634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714375"/>
                        <a:ext cx="6072187" cy="596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87909-DE44-4896-B2A3-201A353E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8786813" cy="582613"/>
          </a:xfrm>
        </p:spPr>
        <p:txBody>
          <a:bodyPr/>
          <a:lstStyle/>
          <a:p>
            <a:pPr algn="ctr">
              <a:defRPr/>
            </a:pPr>
            <a:r>
              <a:rPr lang="uk-UA" sz="2500" dirty="0">
                <a:solidFill>
                  <a:schemeClr val="tx1"/>
                </a:solidFill>
              </a:rPr>
              <a:t>Взаємозв'язок стратегії і структури підприємства</a:t>
            </a:r>
            <a:endParaRPr lang="ru-RU" sz="2500" dirty="0">
              <a:solidFill>
                <a:schemeClr val="tx1"/>
              </a:solidFill>
            </a:endParaRPr>
          </a:p>
        </p:txBody>
      </p:sp>
      <p:graphicFrame>
        <p:nvGraphicFramePr>
          <p:cNvPr id="29698" name="Object 3">
            <a:extLst>
              <a:ext uri="{FF2B5EF4-FFF2-40B4-BE49-F238E27FC236}">
                <a16:creationId xmlns:a16="http://schemas.microsoft.com/office/drawing/2014/main" id="{80847E83-F805-4F81-8185-538B6A2740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857250"/>
          <a:ext cx="66770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Документ" r:id="rId3" imgW="4383735" imgH="1126203" progId="Word.Document.12">
                  <p:embed/>
                </p:oleObj>
              </mc:Choice>
              <mc:Fallback>
                <p:oleObj name="Документ" r:id="rId3" imgW="4383735" imgH="1126203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857250"/>
                        <a:ext cx="66770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Прямоугольник 7">
            <a:extLst>
              <a:ext uri="{FF2B5EF4-FFF2-40B4-BE49-F238E27FC236}">
                <a16:creationId xmlns:a16="http://schemas.microsoft.com/office/drawing/2014/main" id="{899EA75F-C290-4F96-82B8-FBB22EB8A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333625"/>
            <a:ext cx="85010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UA" b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управління (ОСУ) </a:t>
            </a:r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– це система зв'язків і відносин, які виникають (зникають) у процесі діяльності підприємства, між існуючими і створюваними (зникаючими) ланками, підрозділами, ступенями системи управління згідно з обраною стратегією розвитку загального управління.</a:t>
            </a:r>
            <a:endParaRPr lang="ru-RU" alt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 структура управління може сприяти стратегічному розвитку підприємства або знищити його.</a:t>
            </a:r>
          </a:p>
          <a:p>
            <a:pPr algn="just" eaLnBrk="1" hangingPunct="1"/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«стратегічного набору» і стратегія розвитку загального рівня є основою для перебудови ОСУ.</a:t>
            </a:r>
            <a:endParaRPr lang="ru-RU" alt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набір – це система стратегій різного типу, які розроблюються підприємством на певний відрізок часу, що відображає специфіку функціонування і розвитку підприємства, а також рівень, на який воно претендує в зовнішньому середовищі.</a:t>
            </a:r>
          </a:p>
          <a:p>
            <a:pPr algn="just" eaLnBrk="1" hangingPunct="1"/>
            <a:r>
              <a:rPr lang="uk-UA" altLang="ru-UA">
                <a:latin typeface="Times New Roman" panose="02020603050405020304" pitchFamily="18" charset="0"/>
                <a:cs typeface="Times New Roman" panose="02020603050405020304" pitchFamily="18" charset="0"/>
              </a:rPr>
              <a:t>ОСУ в стратегічному управлінні мають такі особливості, вони: децентралізовані, гнучкі, з універсальними ланками, створюваними «для мети»; діє принцип формування ланок: орієнтація на виявлення і вирішення проблем.</a:t>
            </a:r>
            <a:endParaRPr lang="ru-RU" alt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U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B7932-6349-4BF1-9032-EB05E21A8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300" dirty="0">
                <a:solidFill>
                  <a:schemeClr val="tx1"/>
                </a:solidFill>
              </a:rPr>
              <a:t>Принципова схема структури відділу управління стратегією підприємства (ВУСП)</a:t>
            </a:r>
            <a:endParaRPr lang="ru-RU" sz="2300" dirty="0">
              <a:solidFill>
                <a:schemeClr val="tx1"/>
              </a:solidFill>
            </a:endParaRPr>
          </a:p>
        </p:txBody>
      </p:sp>
      <p:graphicFrame>
        <p:nvGraphicFramePr>
          <p:cNvPr id="30722" name="Object 22">
            <a:extLst>
              <a:ext uri="{FF2B5EF4-FFF2-40B4-BE49-F238E27FC236}">
                <a16:creationId xmlns:a16="http://schemas.microsoft.com/office/drawing/2014/main" id="{1A85BF8D-DDCD-44DA-A432-34F88B297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1500188"/>
          <a:ext cx="7643812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Документ" r:id="rId3" imgW="4305877" imgH="2726445" progId="Word.Document.12">
                  <p:embed/>
                </p:oleObj>
              </mc:Choice>
              <mc:Fallback>
                <p:oleObj name="Документ" r:id="rId3" imgW="4305877" imgH="2726445" progId="Word.Document.12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500188"/>
                        <a:ext cx="7643812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5B1E6-8280-4180-AEF2-BE29E593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42875"/>
            <a:ext cx="8186738" cy="5111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Умови, критерії, чинники формування групи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23633857-97BC-41D6-B032-77C0B9B31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>
              <a:latin typeface="Century Schoolbook" panose="02040604050505020304" pitchFamily="18" charset="0"/>
            </a:endParaRPr>
          </a:p>
        </p:txBody>
      </p:sp>
      <p:graphicFrame>
        <p:nvGraphicFramePr>
          <p:cNvPr id="1026" name="Object 1">
            <a:extLst>
              <a:ext uri="{FF2B5EF4-FFF2-40B4-BE49-F238E27FC236}">
                <a16:creationId xmlns:a16="http://schemas.microsoft.com/office/drawing/2014/main" id="{20EDB650-4D15-4D9B-876B-731C6FFBA8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1625" y="642938"/>
          <a:ext cx="5715000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3" imgW="4162044" imgH="5582412" progId="Word.Picture.8">
                  <p:embed/>
                </p:oleObj>
              </mc:Choice>
              <mc:Fallback>
                <p:oleObj name="Picture" r:id="rId3" imgW="4162044" imgH="55824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42938"/>
                        <a:ext cx="5715000" cy="592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7ADFA-B767-4F32-9E72-90699666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74638"/>
            <a:ext cx="8501063" cy="5111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sz="2500" dirty="0">
                <a:solidFill>
                  <a:schemeClr val="tx1"/>
                </a:solidFill>
              </a:rPr>
              <a:t>Підприємство як відкрита організаційна система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6F4BDC6-CA72-44DE-AB4B-6CEED386CD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115300" cy="1471613"/>
          </a:xfrm>
        </p:spPr>
        <p:txBody>
          <a:bodyPr/>
          <a:lstStyle/>
          <a:p>
            <a:pPr marL="0" algn="just">
              <a:buFont typeface="Wingdings" panose="05000000000000000000" pitchFamily="2" charset="2"/>
              <a:buNone/>
              <a:defRPr/>
            </a:pPr>
            <a:r>
              <a:rPr lang="uk-UA" sz="1800" b="1" i="1" dirty="0"/>
              <a:t>Діяльність підприємства</a:t>
            </a:r>
            <a:r>
              <a:rPr lang="uk-UA" sz="1800" dirty="0"/>
              <a:t> – це узгоджений у часі і просторі потік ресурсів (сировини, матеріалів, устаткування, грошей, трудових ресурсів, інформації), а також їх запасів, які допомагають балансувати і підтримувати ці потоки для отримання запланованих результатів діяльності.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  <p:sp>
        <p:nvSpPr>
          <p:cNvPr id="41988" name="Rectangle 43">
            <a:extLst>
              <a:ext uri="{FF2B5EF4-FFF2-40B4-BE49-F238E27FC236}">
                <a16:creationId xmlns:a16="http://schemas.microsoft.com/office/drawing/2014/main" id="{E1A7778E-F66E-4F0A-9A50-97B4B29F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pSp>
        <p:nvGrpSpPr>
          <p:cNvPr id="41989" name="Group 23">
            <a:extLst>
              <a:ext uri="{FF2B5EF4-FFF2-40B4-BE49-F238E27FC236}">
                <a16:creationId xmlns:a16="http://schemas.microsoft.com/office/drawing/2014/main" id="{2BFF48AA-FD7D-49E4-A336-6BE16D4EA0C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250" y="2714625"/>
            <a:ext cx="6865938" cy="3571875"/>
            <a:chOff x="2755" y="7025"/>
            <a:chExt cx="7445" cy="3897"/>
          </a:xfrm>
        </p:grpSpPr>
        <p:sp>
          <p:nvSpPr>
            <p:cNvPr id="41990" name="AutoShape 42">
              <a:extLst>
                <a:ext uri="{FF2B5EF4-FFF2-40B4-BE49-F238E27FC236}">
                  <a16:creationId xmlns:a16="http://schemas.microsoft.com/office/drawing/2014/main" id="{EEF8B0AA-1BBD-4A90-8D64-F448C41939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55" y="7025"/>
              <a:ext cx="7445" cy="3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41991" name="Text Box 41">
              <a:extLst>
                <a:ext uri="{FF2B5EF4-FFF2-40B4-BE49-F238E27FC236}">
                  <a16:creationId xmlns:a16="http://schemas.microsoft.com/office/drawing/2014/main" id="{A4692B21-EB05-4682-8CE9-D30B5B016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9713"/>
              <a:ext cx="1007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</a:t>
              </a:r>
            </a:p>
          </p:txBody>
        </p:sp>
        <p:sp>
          <p:nvSpPr>
            <p:cNvPr id="41992" name="Text Box 40">
              <a:extLst>
                <a:ext uri="{FF2B5EF4-FFF2-40B4-BE49-F238E27FC236}">
                  <a16:creationId xmlns:a16="http://schemas.microsoft.com/office/drawing/2014/main" id="{C0F60BE5-4317-4078-A654-CB5645669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7860"/>
              <a:ext cx="1927" cy="15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Ресурси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людські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матеріально-технічні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фінансові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інформаційні</a:t>
              </a:r>
            </a:p>
          </p:txBody>
        </p:sp>
        <p:sp>
          <p:nvSpPr>
            <p:cNvPr id="41993" name="Text Box 39">
              <a:extLst>
                <a:ext uri="{FF2B5EF4-FFF2-40B4-BE49-F238E27FC236}">
                  <a16:creationId xmlns:a16="http://schemas.microsoft.com/office/drawing/2014/main" id="{2ED3FA13-5415-4400-8568-BD7BCBA4B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1" y="7860"/>
              <a:ext cx="1927" cy="15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Підприємство,</a:t>
              </a:r>
              <a:b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що створює додаткову </a:t>
              </a:r>
              <a:b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вартість</a:t>
              </a:r>
              <a:endParaRPr lang="uk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4" name="Text Box 38">
              <a:extLst>
                <a:ext uri="{FF2B5EF4-FFF2-40B4-BE49-F238E27FC236}">
                  <a16:creationId xmlns:a16="http://schemas.microsoft.com/office/drawing/2014/main" id="{F1469146-C5CF-42C4-B169-69291D888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1" y="7582"/>
              <a:ext cx="2059" cy="208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продукція, послуги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прибуток-витрати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майно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нові знання і розробки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кваліфіковані кадри</a:t>
              </a:r>
              <a:endParaRPr lang="ru-RU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благодійність</a:t>
              </a:r>
            </a:p>
          </p:txBody>
        </p:sp>
        <p:sp>
          <p:nvSpPr>
            <p:cNvPr id="41995" name="AutoShape 37">
              <a:extLst>
                <a:ext uri="{FF2B5EF4-FFF2-40B4-BE49-F238E27FC236}">
                  <a16:creationId xmlns:a16="http://schemas.microsoft.com/office/drawing/2014/main" id="{3C6056F5-3A44-4A36-B786-CB5F756F3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8138"/>
              <a:ext cx="613" cy="140"/>
            </a:xfrm>
            <a:prstGeom prst="rightArrow">
              <a:avLst>
                <a:gd name="adj1" fmla="val 50000"/>
                <a:gd name="adj2" fmla="val 1094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6" name="AutoShape 36">
              <a:extLst>
                <a:ext uri="{FF2B5EF4-FFF2-40B4-BE49-F238E27FC236}">
                  <a16:creationId xmlns:a16="http://schemas.microsoft.com/office/drawing/2014/main" id="{D2D64EE8-1AB2-4256-9D6D-BF4F365D9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8556"/>
              <a:ext cx="613" cy="139"/>
            </a:xfrm>
            <a:prstGeom prst="rightArrow">
              <a:avLst>
                <a:gd name="adj1" fmla="val 50000"/>
                <a:gd name="adj2" fmla="val 1102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7" name="AutoShape 35">
              <a:extLst>
                <a:ext uri="{FF2B5EF4-FFF2-40B4-BE49-F238E27FC236}">
                  <a16:creationId xmlns:a16="http://schemas.microsoft.com/office/drawing/2014/main" id="{E9B486AE-AC9B-451D-B467-759CABF0A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8" y="8973"/>
              <a:ext cx="613" cy="140"/>
            </a:xfrm>
            <a:prstGeom prst="rightArrow">
              <a:avLst>
                <a:gd name="adj1" fmla="val 50000"/>
                <a:gd name="adj2" fmla="val 1094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8" name="AutoShape 34">
              <a:extLst>
                <a:ext uri="{FF2B5EF4-FFF2-40B4-BE49-F238E27FC236}">
                  <a16:creationId xmlns:a16="http://schemas.microsoft.com/office/drawing/2014/main" id="{E132EF98-6CD0-4A50-A502-FB6A9944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" y="8138"/>
              <a:ext cx="613" cy="140"/>
            </a:xfrm>
            <a:prstGeom prst="rightArrow">
              <a:avLst>
                <a:gd name="adj1" fmla="val 50000"/>
                <a:gd name="adj2" fmla="val 1094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9" name="AutoShape 33">
              <a:extLst>
                <a:ext uri="{FF2B5EF4-FFF2-40B4-BE49-F238E27FC236}">
                  <a16:creationId xmlns:a16="http://schemas.microsoft.com/office/drawing/2014/main" id="{72B0FD4D-6986-4B58-A69E-C63733AFF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" y="8556"/>
              <a:ext cx="613" cy="139"/>
            </a:xfrm>
            <a:prstGeom prst="rightArrow">
              <a:avLst>
                <a:gd name="adj1" fmla="val 50000"/>
                <a:gd name="adj2" fmla="val 1102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0" name="AutoShape 32">
              <a:extLst>
                <a:ext uri="{FF2B5EF4-FFF2-40B4-BE49-F238E27FC236}">
                  <a16:creationId xmlns:a16="http://schemas.microsoft.com/office/drawing/2014/main" id="{A15CE83A-E055-474C-A9EA-F14A5AB7B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8" y="8973"/>
              <a:ext cx="613" cy="140"/>
            </a:xfrm>
            <a:prstGeom prst="rightArrow">
              <a:avLst>
                <a:gd name="adj1" fmla="val 50000"/>
                <a:gd name="adj2" fmla="val 1094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1" name="Text Box 31">
              <a:extLst>
                <a:ext uri="{FF2B5EF4-FFF2-40B4-BE49-F238E27FC236}">
                  <a16:creationId xmlns:a16="http://schemas.microsoft.com/office/drawing/2014/main" id="{41149596-1BE2-45FB-A7EC-EEDC38FAA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1" y="7025"/>
              <a:ext cx="192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Вхідні потоки</a:t>
              </a:r>
            </a:p>
          </p:txBody>
        </p:sp>
        <p:sp>
          <p:nvSpPr>
            <p:cNvPr id="42002" name="Text Box 30">
              <a:extLst>
                <a:ext uri="{FF2B5EF4-FFF2-40B4-BE49-F238E27FC236}">
                  <a16:creationId xmlns:a16="http://schemas.microsoft.com/office/drawing/2014/main" id="{C52999C5-2847-4F3A-9AEC-FA7E83594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" y="7025"/>
              <a:ext cx="1927" cy="4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Вихідні потоки</a:t>
              </a:r>
            </a:p>
          </p:txBody>
        </p:sp>
        <p:sp>
          <p:nvSpPr>
            <p:cNvPr id="42003" name="Rectangle 29">
              <a:extLst>
                <a:ext uri="{FF2B5EF4-FFF2-40B4-BE49-F238E27FC236}">
                  <a16:creationId xmlns:a16="http://schemas.microsoft.com/office/drawing/2014/main" id="{26CB9832-DA5D-4DD3-97B5-1533C18EC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10226"/>
              <a:ext cx="5386" cy="1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4" name="AutoShape 28">
              <a:extLst>
                <a:ext uri="{FF2B5EF4-FFF2-40B4-BE49-F238E27FC236}">
                  <a16:creationId xmlns:a16="http://schemas.microsoft.com/office/drawing/2014/main" id="{63ED2FBA-E893-4CC5-9C98-44610B2CB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4" y="9391"/>
              <a:ext cx="219" cy="835"/>
            </a:xfrm>
            <a:prstGeom prst="upArrow">
              <a:avLst>
                <a:gd name="adj1" fmla="val 50000"/>
                <a:gd name="adj2" fmla="val 953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5" name="AutoShape 27">
              <a:extLst>
                <a:ext uri="{FF2B5EF4-FFF2-40B4-BE49-F238E27FC236}">
                  <a16:creationId xmlns:a16="http://schemas.microsoft.com/office/drawing/2014/main" id="{79A11DD8-BEEA-4A42-ADC8-27EE06232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4" y="9391"/>
              <a:ext cx="218" cy="835"/>
            </a:xfrm>
            <a:prstGeom prst="upArrow">
              <a:avLst>
                <a:gd name="adj1" fmla="val 50000"/>
                <a:gd name="adj2" fmla="val 9575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6" name="AutoShape 26">
              <a:extLst>
                <a:ext uri="{FF2B5EF4-FFF2-40B4-BE49-F238E27FC236}">
                  <a16:creationId xmlns:a16="http://schemas.microsoft.com/office/drawing/2014/main" id="{8D66C761-0438-494F-8448-6DE40716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3" y="9669"/>
              <a:ext cx="219" cy="557"/>
            </a:xfrm>
            <a:prstGeom prst="upArrow">
              <a:avLst>
                <a:gd name="adj1" fmla="val 50000"/>
                <a:gd name="adj2" fmla="val 6358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UA" altLang="ru-UA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07" name="Text Box 25">
              <a:extLst>
                <a:ext uri="{FF2B5EF4-FFF2-40B4-BE49-F238E27FC236}">
                  <a16:creationId xmlns:a16="http://schemas.microsoft.com/office/drawing/2014/main" id="{01157908-63A9-4622-83E8-EE1E8D94DF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8" y="9669"/>
              <a:ext cx="1314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</a:t>
              </a:r>
            </a:p>
          </p:txBody>
        </p:sp>
        <p:sp>
          <p:nvSpPr>
            <p:cNvPr id="42008" name="Text Box 24">
              <a:extLst>
                <a:ext uri="{FF2B5EF4-FFF2-40B4-BE49-F238E27FC236}">
                  <a16:creationId xmlns:a16="http://schemas.microsoft.com/office/drawing/2014/main" id="{1311B47F-F1E1-4DA2-A31F-55105F02B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9" y="10504"/>
              <a:ext cx="2408" cy="4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8327" tIns="29164" rIns="58327" bIns="29164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UA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Обернений зв'язок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50703-37B6-43CB-86D9-D7324B4C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85750"/>
            <a:ext cx="7467600" cy="582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«Ланцюжок цінностей» компанії</a:t>
            </a: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7625C175-CB4D-4F3F-A252-1BD570465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2050" name="Object 4">
            <a:extLst>
              <a:ext uri="{FF2B5EF4-FFF2-40B4-BE49-F238E27FC236}">
                <a16:creationId xmlns:a16="http://schemas.microsoft.com/office/drawing/2014/main" id="{978A40AB-2E9A-4CD0-B6D4-150F3E6251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313" y="1357313"/>
          <a:ext cx="8382000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icture" r:id="rId3" imgW="4134612" imgH="2686812" progId="Word.Picture.8">
                  <p:embed/>
                </p:oleObj>
              </mc:Choice>
              <mc:Fallback>
                <p:oleObj name="Picture" r:id="rId3" imgW="4134612" imgH="268681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57313"/>
                        <a:ext cx="8382000" cy="466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D6A71-2694-4AC5-8893-2ED1D6B2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2875"/>
            <a:ext cx="8643938" cy="5111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500" dirty="0">
                <a:solidFill>
                  <a:schemeClr val="tx1"/>
                </a:solidFill>
              </a:rPr>
              <a:t>Визначення поняття «Менеджмент»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07A6DE84-67AC-4E04-85CA-C9BA00BA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3074" name="Object 1">
            <a:extLst>
              <a:ext uri="{FF2B5EF4-FFF2-40B4-BE49-F238E27FC236}">
                <a16:creationId xmlns:a16="http://schemas.microsoft.com/office/drawing/2014/main" id="{5E046D8A-1EF5-434E-A446-ADE8B57E6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714375"/>
          <a:ext cx="6643688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Picture" r:id="rId3" imgW="4085844" imgH="5838444" progId="Word.Picture.8">
                  <p:embed/>
                </p:oleObj>
              </mc:Choice>
              <mc:Fallback>
                <p:oleObj name="Picture" r:id="rId3" imgW="4085844" imgH="583844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714375"/>
                        <a:ext cx="6643688" cy="595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D35EB5-C457-4AE3-869D-BD73FC4D2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47625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2500" dirty="0">
                <a:solidFill>
                  <a:schemeClr val="tx1"/>
                </a:solidFill>
              </a:rPr>
              <a:t>Модель системи управління (7 «S»)</a:t>
            </a:r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31CE6C21-2CEA-4364-B6C7-7C3DA76D9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4098" name="Object 1">
            <a:extLst>
              <a:ext uri="{FF2B5EF4-FFF2-40B4-BE49-F238E27FC236}">
                <a16:creationId xmlns:a16="http://schemas.microsoft.com/office/drawing/2014/main" id="{3185F5EA-D87E-4D52-8F29-FCBE89BDB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857250"/>
          <a:ext cx="6643688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Picture" r:id="rId3" imgW="3276600" imgH="1581912" progId="Word.Picture.8">
                  <p:embed/>
                </p:oleObj>
              </mc:Choice>
              <mc:Fallback>
                <p:oleObj name="Picture" r:id="rId3" imgW="3276600" imgH="158191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57250"/>
                        <a:ext cx="6643688" cy="212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0EB560-2D76-4BB0-8DF0-2B8964F975AA}"/>
              </a:ext>
            </a:extLst>
          </p:cNvPr>
          <p:cNvSpPr txBox="1">
            <a:spLocks/>
          </p:cNvSpPr>
          <p:nvPr/>
        </p:nvSpPr>
        <p:spPr>
          <a:xfrm>
            <a:off x="476250" y="3108325"/>
            <a:ext cx="8115300" cy="4746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>
              <a:defRPr/>
            </a:pPr>
            <a:r>
              <a:rPr lang="uk-UA" sz="2500" cap="small">
                <a:latin typeface="+mj-lt"/>
                <a:ea typeface="+mj-ea"/>
                <a:cs typeface="+mj-cs"/>
              </a:rPr>
              <a:t>Модель системи планування (7 «К»)</a:t>
            </a:r>
          </a:p>
        </p:txBody>
      </p:sp>
      <p:sp>
        <p:nvSpPr>
          <p:cNvPr id="4103" name="Rectangle 4">
            <a:extLst>
              <a:ext uri="{FF2B5EF4-FFF2-40B4-BE49-F238E27FC236}">
                <a16:creationId xmlns:a16="http://schemas.microsoft.com/office/drawing/2014/main" id="{349FC4AE-2306-4346-AE3C-381F6CE30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4099" name="Object 3">
            <a:extLst>
              <a:ext uri="{FF2B5EF4-FFF2-40B4-BE49-F238E27FC236}">
                <a16:creationId xmlns:a16="http://schemas.microsoft.com/office/drawing/2014/main" id="{F410BD8C-F9D2-41DA-A568-BC06555396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0125" y="3751263"/>
          <a:ext cx="68580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icture" r:id="rId5" imgW="3276600" imgH="1581912" progId="Word.Picture.8">
                  <p:embed/>
                </p:oleObj>
              </mc:Choice>
              <mc:Fallback>
                <p:oleObj name="Picture" r:id="rId5" imgW="3276600" imgH="1581912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751263"/>
                        <a:ext cx="6858000" cy="230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8B541-714D-4ED2-AAF0-9B151ED4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0338"/>
            <a:ext cx="8210550" cy="482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2200" dirty="0">
                <a:solidFill>
                  <a:schemeClr val="tx1"/>
                </a:solidFill>
              </a:rPr>
              <a:t>«Кільце оновлення» за Р.</a:t>
            </a:r>
            <a:r>
              <a:rPr lang="uk-UA" sz="2200" dirty="0" err="1">
                <a:solidFill>
                  <a:schemeClr val="tx1"/>
                </a:solidFill>
              </a:rPr>
              <a:t>Устерменом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00949D59-9C6A-4304-9124-A8C00607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5122" name="Object 1">
            <a:extLst>
              <a:ext uri="{FF2B5EF4-FFF2-40B4-BE49-F238E27FC236}">
                <a16:creationId xmlns:a16="http://schemas.microsoft.com/office/drawing/2014/main" id="{04B0BA2A-258E-4E28-A7D4-58B8888F91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4438" y="785813"/>
          <a:ext cx="6143625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icture" r:id="rId3" imgW="4105440" imgH="1886040" progId="Word.Picture.8">
                  <p:embed/>
                </p:oleObj>
              </mc:Choice>
              <mc:Fallback>
                <p:oleObj name="Picture" r:id="rId3" imgW="4105440" imgH="18860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785813"/>
                        <a:ext cx="6143625" cy="203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05E727B-E50E-44CC-A79F-8520FF553E37}"/>
              </a:ext>
            </a:extLst>
          </p:cNvPr>
          <p:cNvSpPr txBox="1">
            <a:spLocks/>
          </p:cNvSpPr>
          <p:nvPr/>
        </p:nvSpPr>
        <p:spPr>
          <a:xfrm>
            <a:off x="357188" y="2857500"/>
            <a:ext cx="8210550" cy="446088"/>
          </a:xfrm>
          <a:prstGeom prst="rect">
            <a:avLst/>
          </a:prstGeom>
        </p:spPr>
        <p:txBody>
          <a:bodyPr anchor="b"/>
          <a:lstStyle/>
          <a:p>
            <a:pPr algn="ctr">
              <a:defRPr/>
            </a:pPr>
            <a:r>
              <a:rPr lang="uk-UA" sz="2200" cap="small" dirty="0">
                <a:latin typeface="+mj-lt"/>
                <a:ea typeface="+mj-ea"/>
                <a:cs typeface="+mj-cs"/>
              </a:rPr>
              <a:t>Модель системи управління за П. </a:t>
            </a:r>
            <a:r>
              <a:rPr lang="uk-UA" sz="2200" cap="small" dirty="0" err="1">
                <a:latin typeface="+mj-lt"/>
                <a:ea typeface="+mj-ea"/>
                <a:cs typeface="+mj-cs"/>
              </a:rPr>
              <a:t>Закарявічюсом</a:t>
            </a:r>
            <a:endParaRPr lang="uk-UA" sz="2200" cap="small" dirty="0">
              <a:latin typeface="+mj-lt"/>
              <a:ea typeface="+mj-ea"/>
              <a:cs typeface="+mj-cs"/>
            </a:endParaRP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AC6483E2-8087-4F6D-992E-46B0BE035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UA" altLang="ru-UA"/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A0607276-F195-4813-B8D4-2CD1ED8A0E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0" y="3286125"/>
          <a:ext cx="4929188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Picture" r:id="rId5" imgW="3305556" imgH="2552700" progId="Word.Picture.8">
                  <p:embed/>
                </p:oleObj>
              </mc:Choice>
              <mc:Fallback>
                <p:oleObj name="Picture" r:id="rId5" imgW="3305556" imgH="25527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286125"/>
                        <a:ext cx="4929188" cy="357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380</TotalTime>
  <Words>685</Words>
  <Application>Microsoft Office PowerPoint</Application>
  <PresentationFormat>Экран (4:3)</PresentationFormat>
  <Paragraphs>83</Paragraphs>
  <Slides>37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Microsoft Word Picture</vt:lpstr>
      <vt:lpstr>CorelDRAW X3 Graphic</vt:lpstr>
      <vt:lpstr>Документ Microsoft Office Word</vt:lpstr>
      <vt:lpstr>Стратегічне управління</vt:lpstr>
      <vt:lpstr>Тема 1: КОНЦЕПЦІЯ СТРАТЕГІЧНОГО УПРАВЛІННЯ ПІДПРИЄМСТВОМ</vt:lpstr>
      <vt:lpstr>Презентация PowerPoint</vt:lpstr>
      <vt:lpstr>Умови, критерії, чинники формування групи</vt:lpstr>
      <vt:lpstr>Підприємство як відкрита організаційна система</vt:lpstr>
      <vt:lpstr>«Ланцюжок цінностей» компанії</vt:lpstr>
      <vt:lpstr>Визначення поняття «Менеджмент»</vt:lpstr>
      <vt:lpstr>Модель системи управління (7 «S»)</vt:lpstr>
      <vt:lpstr>«Кільце оновлення» за Р.Устерменом</vt:lpstr>
      <vt:lpstr>Тривимірна модель управління Г. Дж. Болта</vt:lpstr>
      <vt:lpstr>Управління як цикл розв’язування  проблеми</vt:lpstr>
      <vt:lpstr>10 Принципів наукового управління Ф.Тейлора</vt:lpstr>
      <vt:lpstr>Принципи управління  А. Файоля, Г. Емерсона, М.Вебера, П. Дракера</vt:lpstr>
      <vt:lpstr>Визначення поняття «стратегія»</vt:lpstr>
      <vt:lpstr>Характерні риси стратегії</vt:lpstr>
      <vt:lpstr>Загальна класифікація стратегій організації</vt:lpstr>
      <vt:lpstr> Окремі дії, що визначають стратегію компанії </vt:lpstr>
      <vt:lpstr>Елементи загальнокорпоративної стратегії</vt:lpstr>
      <vt:lpstr>Визначення поняття «Стратегічне управління»</vt:lpstr>
      <vt:lpstr>Сучасне визначення стратегічного менеджменту та його мета</vt:lpstr>
      <vt:lpstr>Порівняльна характеристика довгострокового та стратегічного планування </vt:lpstr>
      <vt:lpstr>Характерні риси системи стратегічного управління підприємства залежать від взаємодії таких чинників:</vt:lpstr>
      <vt:lpstr>Фактори, що формують стратегічний рівень підприємства</vt:lpstr>
      <vt:lpstr>Вимоги до стратегічного управління</vt:lpstr>
      <vt:lpstr>Фактори сприяння стратегічному розвитку</vt:lpstr>
      <vt:lpstr>Причини негативного ставлення  до застосування стратегічного управління</vt:lpstr>
      <vt:lpstr>Характеристики стратегічних проблем</vt:lpstr>
      <vt:lpstr>Загальні проблеми стратегічного управління</vt:lpstr>
      <vt:lpstr>Три рівні стратегічних рішень</vt:lpstr>
      <vt:lpstr>Ієрархічна структура стратегій</vt:lpstr>
      <vt:lpstr>Методи встановлення стратегій</vt:lpstr>
      <vt:lpstr>Концептуальна схема стратегічного управління підприємством</vt:lpstr>
      <vt:lpstr>Процес стратегічного управління підприємством</vt:lpstr>
      <vt:lpstr>Модель технологічного процесу підготовки,  прийняття та реалізації управлінського рішення</vt:lpstr>
      <vt:lpstr>Порівняння стратегічного та оперативного управління</vt:lpstr>
      <vt:lpstr>Взаємозв'язок стратегії і структури підприємства</vt:lpstr>
      <vt:lpstr>Принципова схема структури відділу управління стратегією підприємства (ВУСП)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Стратегічний менеджмент</dc:title>
  <dc:creator>Алло</dc:creator>
  <cp:lastModifiedBy>mi</cp:lastModifiedBy>
  <cp:revision>30</cp:revision>
  <dcterms:created xsi:type="dcterms:W3CDTF">2010-04-05T08:03:01Z</dcterms:created>
  <dcterms:modified xsi:type="dcterms:W3CDTF">2023-12-12T08:28:51Z</dcterms:modified>
</cp:coreProperties>
</file>