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4"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9E06C-54A9-484A-BB53-82D125582D5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238B705F-5865-4915-9DAF-981DB32CCD00}">
      <dgm:prSet phldrT="[Текст]"/>
      <dgm:spPr/>
      <dgm:t>
        <a:bodyPr/>
        <a:lstStyle/>
        <a:p>
          <a:r>
            <a:rPr lang="uk-UA" b="1" dirty="0">
              <a:solidFill>
                <a:schemeClr val="tx2">
                  <a:lumMod val="20000"/>
                  <a:lumOff val="80000"/>
                </a:schemeClr>
              </a:solidFill>
            </a:rPr>
            <a:t>Розрізняють такі</a:t>
          </a:r>
          <a:r>
            <a:rPr lang="ru-RU" b="1" dirty="0">
              <a:solidFill>
                <a:schemeClr val="tx2">
                  <a:lumMod val="20000"/>
                  <a:lumOff val="80000"/>
                </a:schemeClr>
              </a:solidFill>
            </a:rPr>
            <a:t> </a:t>
          </a:r>
          <a:r>
            <a:rPr lang="uk-UA" b="1" i="1" dirty="0">
              <a:solidFill>
                <a:schemeClr val="tx2">
                  <a:lumMod val="20000"/>
                  <a:lumOff val="80000"/>
                </a:schemeClr>
              </a:solidFill>
            </a:rPr>
            <a:t>методи кваліметрії</a:t>
          </a:r>
          <a:r>
            <a:rPr lang="uk-UA" b="1" dirty="0">
              <a:solidFill>
                <a:schemeClr val="tx2">
                  <a:lumMod val="20000"/>
                  <a:lumOff val="80000"/>
                </a:schemeClr>
              </a:solidFill>
            </a:rPr>
            <a:t>:</a:t>
          </a:r>
          <a:endParaRPr lang="ru-RU" dirty="0">
            <a:solidFill>
              <a:schemeClr val="tx2">
                <a:lumMod val="20000"/>
                <a:lumOff val="80000"/>
              </a:schemeClr>
            </a:solidFill>
          </a:endParaRPr>
        </a:p>
      </dgm:t>
    </dgm:pt>
    <dgm:pt modelId="{A8727B2C-08B5-4EA1-A3FD-17015F7C0AA8}" type="parTrans" cxnId="{3BED5921-92F4-4D7D-9254-B1C359B60AF0}">
      <dgm:prSet/>
      <dgm:spPr/>
      <dgm:t>
        <a:bodyPr/>
        <a:lstStyle/>
        <a:p>
          <a:endParaRPr lang="ru-RU"/>
        </a:p>
      </dgm:t>
    </dgm:pt>
    <dgm:pt modelId="{024FF629-E6B8-42CB-BE36-C2144E53F93A}" type="sibTrans" cxnId="{3BED5921-92F4-4D7D-9254-B1C359B60AF0}">
      <dgm:prSet/>
      <dgm:spPr/>
      <dgm:t>
        <a:bodyPr/>
        <a:lstStyle/>
        <a:p>
          <a:endParaRPr lang="ru-RU"/>
        </a:p>
      </dgm:t>
    </dgm:pt>
    <dgm:pt modelId="{CA57AFC3-8A29-4F2D-B5D1-67C5A4C63C32}">
      <dgm:prSet/>
      <dgm:spPr/>
      <dgm:t>
        <a:bodyPr/>
        <a:lstStyle/>
        <a:p>
          <a:r>
            <a:rPr lang="uk-UA" dirty="0"/>
            <a:t>3)</a:t>
          </a:r>
          <a:r>
            <a:rPr lang="ru-RU" dirty="0"/>
            <a:t> </a:t>
          </a:r>
          <a:r>
            <a:rPr lang="uk-UA" i="1" dirty="0"/>
            <a:t>предметні кваліметрії</a:t>
          </a:r>
          <a:r>
            <a:rPr lang="uk-UA" dirty="0"/>
            <a:t>, які диференційовані за видами об’єктів оцінювання (кваліметрія продукції, кваліметрія процесів, кваліметрія послуг).</a:t>
          </a:r>
          <a:endParaRPr lang="ru-RU" dirty="0"/>
        </a:p>
      </dgm:t>
    </dgm:pt>
    <dgm:pt modelId="{6AA22F9E-59D2-4D97-A2A6-30E23B23D28B}" type="parTrans" cxnId="{5FC79061-8056-4782-B79A-3D2BC891DC59}">
      <dgm:prSet/>
      <dgm:spPr/>
      <dgm:t>
        <a:bodyPr/>
        <a:lstStyle/>
        <a:p>
          <a:endParaRPr lang="ru-RU"/>
        </a:p>
      </dgm:t>
    </dgm:pt>
    <dgm:pt modelId="{86677875-54A3-4C15-9A52-496055458C13}" type="sibTrans" cxnId="{5FC79061-8056-4782-B79A-3D2BC891DC59}">
      <dgm:prSet/>
      <dgm:spPr/>
      <dgm:t>
        <a:bodyPr/>
        <a:lstStyle/>
        <a:p>
          <a:endParaRPr lang="ru-RU"/>
        </a:p>
      </dgm:t>
    </dgm:pt>
    <dgm:pt modelId="{A5F579D6-A9D9-4E74-AE36-D471B59A042E}">
      <dgm:prSet phldrT="[Текст]"/>
      <dgm:spPr/>
      <dgm:t>
        <a:bodyPr/>
        <a:lstStyle/>
        <a:p>
          <a:r>
            <a:rPr lang="uk-UA" dirty="0"/>
            <a:t>2)</a:t>
          </a:r>
          <a:r>
            <a:rPr lang="ru-RU" dirty="0"/>
            <a:t> </a:t>
          </a:r>
          <a:r>
            <a:rPr lang="uk-UA" i="1" dirty="0"/>
            <a:t>спеціальні кваліметрії</a:t>
          </a:r>
          <a:r>
            <a:rPr lang="uk-UA" dirty="0"/>
            <a:t>, які класифікуються за видами методів та моделей якості (наприклад, експертна кваліметрія, ймовірнісно-статистична кваліметрія);</a:t>
          </a:r>
          <a:endParaRPr lang="ru-RU" dirty="0"/>
        </a:p>
      </dgm:t>
    </dgm:pt>
    <dgm:pt modelId="{0EE75939-6104-40AA-9A0F-750F090672AD}" type="parTrans" cxnId="{35280DE9-4BCB-45CD-B182-5A7F64ED243D}">
      <dgm:prSet/>
      <dgm:spPr/>
      <dgm:t>
        <a:bodyPr/>
        <a:lstStyle/>
        <a:p>
          <a:endParaRPr lang="ru-RU"/>
        </a:p>
      </dgm:t>
    </dgm:pt>
    <dgm:pt modelId="{98F6075D-1904-49F6-9261-39C8E02E6309}" type="sibTrans" cxnId="{35280DE9-4BCB-45CD-B182-5A7F64ED243D}">
      <dgm:prSet/>
      <dgm:spPr/>
      <dgm:t>
        <a:bodyPr/>
        <a:lstStyle/>
        <a:p>
          <a:endParaRPr lang="ru-RU"/>
        </a:p>
      </dgm:t>
    </dgm:pt>
    <dgm:pt modelId="{887EF724-F407-4CEF-98E5-101DC3CCC524}">
      <dgm:prSet/>
      <dgm:spPr/>
      <dgm:t>
        <a:bodyPr/>
        <a:lstStyle/>
        <a:p>
          <a:r>
            <a:rPr lang="uk-UA" dirty="0"/>
            <a:t>1)</a:t>
          </a:r>
          <a:r>
            <a:rPr lang="ru-RU" dirty="0"/>
            <a:t> </a:t>
          </a:r>
          <a:r>
            <a:rPr lang="uk-UA" i="1" dirty="0"/>
            <a:t>загальну кваліметрію</a:t>
          </a:r>
          <a:r>
            <a:rPr lang="uk-UA" dirty="0"/>
            <a:t>, яка включає розробку та вивчення </a:t>
          </a:r>
          <a:r>
            <a:rPr lang="uk-UA" dirty="0" err="1"/>
            <a:t>загально-теоретичних</a:t>
          </a:r>
          <a:r>
            <a:rPr lang="uk-UA" dirty="0"/>
            <a:t> проблем понятійного апарату вимірювання, оцінки;</a:t>
          </a:r>
          <a:endParaRPr lang="ru-RU" dirty="0"/>
        </a:p>
      </dgm:t>
    </dgm:pt>
    <dgm:pt modelId="{01726E10-5483-4772-9FB0-F27C4934EFB1}" type="parTrans" cxnId="{C31DBD4B-16A1-4CB4-8B40-10A6180605F7}">
      <dgm:prSet/>
      <dgm:spPr/>
      <dgm:t>
        <a:bodyPr/>
        <a:lstStyle/>
        <a:p>
          <a:endParaRPr lang="ru-RU"/>
        </a:p>
      </dgm:t>
    </dgm:pt>
    <dgm:pt modelId="{C97D4260-3B10-4081-B3A2-1AFB161C9DAD}" type="sibTrans" cxnId="{C31DBD4B-16A1-4CB4-8B40-10A6180605F7}">
      <dgm:prSet/>
      <dgm:spPr/>
      <dgm:t>
        <a:bodyPr/>
        <a:lstStyle/>
        <a:p>
          <a:endParaRPr lang="ru-RU"/>
        </a:p>
      </dgm:t>
    </dgm:pt>
    <dgm:pt modelId="{E1479283-F187-494E-8BE5-BEB5202CA993}">
      <dgm:prSet/>
      <dgm:spPr/>
      <dgm:t>
        <a:bodyPr/>
        <a:lstStyle/>
        <a:p>
          <a:endParaRPr lang="ru-RU"/>
        </a:p>
      </dgm:t>
    </dgm:pt>
    <dgm:pt modelId="{4E83F5BD-60A3-445E-B12E-0FF2B9496DE1}" type="parTrans" cxnId="{4A4364A4-79F9-4064-8404-DB06C5135200}">
      <dgm:prSet/>
      <dgm:spPr/>
      <dgm:t>
        <a:bodyPr/>
        <a:lstStyle/>
        <a:p>
          <a:endParaRPr lang="ru-RU"/>
        </a:p>
      </dgm:t>
    </dgm:pt>
    <dgm:pt modelId="{029E048C-1815-40CD-B0A7-D5AE7B233545}" type="sibTrans" cxnId="{4A4364A4-79F9-4064-8404-DB06C5135200}">
      <dgm:prSet/>
      <dgm:spPr/>
      <dgm:t>
        <a:bodyPr/>
        <a:lstStyle/>
        <a:p>
          <a:endParaRPr lang="ru-RU"/>
        </a:p>
      </dgm:t>
    </dgm:pt>
    <dgm:pt modelId="{79C99BB2-39AC-43DC-83F3-25E35C531EB8}">
      <dgm:prSet phldrT="[Текст]"/>
      <dgm:spPr/>
      <dgm:t>
        <a:bodyPr/>
        <a:lstStyle/>
        <a:p>
          <a:endParaRPr lang="ru-RU" dirty="0"/>
        </a:p>
      </dgm:t>
    </dgm:pt>
    <dgm:pt modelId="{0CB6034E-55FE-4607-ABAE-F4EEA312824D}" type="sibTrans" cxnId="{EFBF2EB5-197C-4A42-A03C-582E78D90290}">
      <dgm:prSet/>
      <dgm:spPr/>
      <dgm:t>
        <a:bodyPr/>
        <a:lstStyle/>
        <a:p>
          <a:endParaRPr lang="ru-RU"/>
        </a:p>
      </dgm:t>
    </dgm:pt>
    <dgm:pt modelId="{F161A76D-92E3-452B-872F-D6EE5F02C4FD}" type="parTrans" cxnId="{EFBF2EB5-197C-4A42-A03C-582E78D90290}">
      <dgm:prSet/>
      <dgm:spPr/>
      <dgm:t>
        <a:bodyPr/>
        <a:lstStyle/>
        <a:p>
          <a:endParaRPr lang="ru-RU"/>
        </a:p>
      </dgm:t>
    </dgm:pt>
    <dgm:pt modelId="{35856847-51DB-49F3-9567-85089C12C465}" type="pres">
      <dgm:prSet presAssocID="{DEA9E06C-54A9-484A-BB53-82D125582D5D}" presName="composite" presStyleCnt="0">
        <dgm:presLayoutVars>
          <dgm:chMax val="1"/>
          <dgm:dir/>
          <dgm:resizeHandles val="exact"/>
        </dgm:presLayoutVars>
      </dgm:prSet>
      <dgm:spPr/>
    </dgm:pt>
    <dgm:pt modelId="{B2E8E543-67FA-4B09-BFE4-00721C09EA46}" type="pres">
      <dgm:prSet presAssocID="{238B705F-5865-4915-9DAF-981DB32CCD00}" presName="roof" presStyleLbl="dkBgShp" presStyleIdx="0" presStyleCnt="2"/>
      <dgm:spPr/>
    </dgm:pt>
    <dgm:pt modelId="{864E265C-1EDD-41AC-8A65-8E3A53FF93C7}" type="pres">
      <dgm:prSet presAssocID="{238B705F-5865-4915-9DAF-981DB32CCD00}" presName="pillars" presStyleCnt="0"/>
      <dgm:spPr/>
    </dgm:pt>
    <dgm:pt modelId="{FA204E86-D1EE-4998-9DFF-E726C729277D}" type="pres">
      <dgm:prSet presAssocID="{238B705F-5865-4915-9DAF-981DB32CCD00}" presName="pillar1" presStyleLbl="node1" presStyleIdx="0" presStyleCnt="3" custLinFactX="99528" custLinFactNeighborX="100000" custLinFactNeighborY="1486">
        <dgm:presLayoutVars>
          <dgm:bulletEnabled val="1"/>
        </dgm:presLayoutVars>
      </dgm:prSet>
      <dgm:spPr/>
    </dgm:pt>
    <dgm:pt modelId="{08DC98D8-D2A2-48C5-8F8C-385717B601EF}" type="pres">
      <dgm:prSet presAssocID="{887EF724-F407-4CEF-98E5-101DC3CCC524}" presName="pillarX" presStyleLbl="node1" presStyleIdx="1" presStyleCnt="3" custLinFactX="-1190" custLinFactNeighborX="-100000" custLinFactNeighborY="1486">
        <dgm:presLayoutVars>
          <dgm:bulletEnabled val="1"/>
        </dgm:presLayoutVars>
      </dgm:prSet>
      <dgm:spPr/>
    </dgm:pt>
    <dgm:pt modelId="{C33F5D42-A968-447D-B52D-96F49D9B8F8D}" type="pres">
      <dgm:prSet presAssocID="{A5F579D6-A9D9-4E74-AE36-D471B59A042E}" presName="pillarX" presStyleLbl="node1" presStyleIdx="2" presStyleCnt="3" custLinFactX="-2135" custLinFactNeighborX="-100000" custLinFactNeighborY="1486">
        <dgm:presLayoutVars>
          <dgm:bulletEnabled val="1"/>
        </dgm:presLayoutVars>
      </dgm:prSet>
      <dgm:spPr/>
    </dgm:pt>
    <dgm:pt modelId="{2E9DEB51-72AC-413A-8393-29296C5083EF}" type="pres">
      <dgm:prSet presAssocID="{238B705F-5865-4915-9DAF-981DB32CCD00}" presName="base" presStyleLbl="dkBgShp" presStyleIdx="1" presStyleCnt="2"/>
      <dgm:spPr/>
    </dgm:pt>
  </dgm:ptLst>
  <dgm:cxnLst>
    <dgm:cxn modelId="{CE1DDD16-A1D9-4405-A629-DFB221835CB6}" type="presOf" srcId="{A5F579D6-A9D9-4E74-AE36-D471B59A042E}" destId="{C33F5D42-A968-447D-B52D-96F49D9B8F8D}" srcOrd="0" destOrd="0" presId="urn:microsoft.com/office/officeart/2005/8/layout/hList3"/>
    <dgm:cxn modelId="{3BED5921-92F4-4D7D-9254-B1C359B60AF0}" srcId="{DEA9E06C-54A9-484A-BB53-82D125582D5D}" destId="{238B705F-5865-4915-9DAF-981DB32CCD00}" srcOrd="0" destOrd="0" parTransId="{A8727B2C-08B5-4EA1-A3FD-17015F7C0AA8}" sibTransId="{024FF629-E6B8-42CB-BE36-C2144E53F93A}"/>
    <dgm:cxn modelId="{5FC79061-8056-4782-B79A-3D2BC891DC59}" srcId="{238B705F-5865-4915-9DAF-981DB32CCD00}" destId="{CA57AFC3-8A29-4F2D-B5D1-67C5A4C63C32}" srcOrd="0" destOrd="0" parTransId="{6AA22F9E-59D2-4D97-A2A6-30E23B23D28B}" sibTransId="{86677875-54A3-4C15-9A52-496055458C13}"/>
    <dgm:cxn modelId="{53A18B64-CB2C-406D-B694-8690228EA52E}" type="presOf" srcId="{CA57AFC3-8A29-4F2D-B5D1-67C5A4C63C32}" destId="{FA204E86-D1EE-4998-9DFF-E726C729277D}" srcOrd="0" destOrd="0" presId="urn:microsoft.com/office/officeart/2005/8/layout/hList3"/>
    <dgm:cxn modelId="{CAF8F967-A8C5-4245-AEFF-425D39001219}" type="presOf" srcId="{887EF724-F407-4CEF-98E5-101DC3CCC524}" destId="{08DC98D8-D2A2-48C5-8F8C-385717B601EF}" srcOrd="0" destOrd="0" presId="urn:microsoft.com/office/officeart/2005/8/layout/hList3"/>
    <dgm:cxn modelId="{C31DBD4B-16A1-4CB4-8B40-10A6180605F7}" srcId="{238B705F-5865-4915-9DAF-981DB32CCD00}" destId="{887EF724-F407-4CEF-98E5-101DC3CCC524}" srcOrd="1" destOrd="0" parTransId="{01726E10-5483-4772-9FB0-F27C4934EFB1}" sibTransId="{C97D4260-3B10-4081-B3A2-1AFB161C9DAD}"/>
    <dgm:cxn modelId="{D959E288-1B22-4E1E-9C90-0725F0B5CB05}" type="presOf" srcId="{238B705F-5865-4915-9DAF-981DB32CCD00}" destId="{B2E8E543-67FA-4B09-BFE4-00721C09EA46}" srcOrd="0" destOrd="0" presId="urn:microsoft.com/office/officeart/2005/8/layout/hList3"/>
    <dgm:cxn modelId="{11E56E93-8160-40FA-8E47-86E37058B44F}" type="presOf" srcId="{DEA9E06C-54A9-484A-BB53-82D125582D5D}" destId="{35856847-51DB-49F3-9567-85089C12C465}" srcOrd="0" destOrd="0" presId="urn:microsoft.com/office/officeart/2005/8/layout/hList3"/>
    <dgm:cxn modelId="{4A4364A4-79F9-4064-8404-DB06C5135200}" srcId="{79C99BB2-39AC-43DC-83F3-25E35C531EB8}" destId="{E1479283-F187-494E-8BE5-BEB5202CA993}" srcOrd="0" destOrd="0" parTransId="{4E83F5BD-60A3-445E-B12E-0FF2B9496DE1}" sibTransId="{029E048C-1815-40CD-B0A7-D5AE7B233545}"/>
    <dgm:cxn modelId="{EFBF2EB5-197C-4A42-A03C-582E78D90290}" srcId="{DEA9E06C-54A9-484A-BB53-82D125582D5D}" destId="{79C99BB2-39AC-43DC-83F3-25E35C531EB8}" srcOrd="1" destOrd="0" parTransId="{F161A76D-92E3-452B-872F-D6EE5F02C4FD}" sibTransId="{0CB6034E-55FE-4607-ABAE-F4EEA312824D}"/>
    <dgm:cxn modelId="{35280DE9-4BCB-45CD-B182-5A7F64ED243D}" srcId="{238B705F-5865-4915-9DAF-981DB32CCD00}" destId="{A5F579D6-A9D9-4E74-AE36-D471B59A042E}" srcOrd="2" destOrd="0" parTransId="{0EE75939-6104-40AA-9A0F-750F090672AD}" sibTransId="{98F6075D-1904-49F6-9261-39C8E02E6309}"/>
    <dgm:cxn modelId="{E0B8AE9B-B989-4D08-903D-CC3581FB3C44}" type="presParOf" srcId="{35856847-51DB-49F3-9567-85089C12C465}" destId="{B2E8E543-67FA-4B09-BFE4-00721C09EA46}" srcOrd="0" destOrd="0" presId="urn:microsoft.com/office/officeart/2005/8/layout/hList3"/>
    <dgm:cxn modelId="{659CC4F1-4B37-46F9-839E-FA03ACF42D5A}" type="presParOf" srcId="{35856847-51DB-49F3-9567-85089C12C465}" destId="{864E265C-1EDD-41AC-8A65-8E3A53FF93C7}" srcOrd="1" destOrd="0" presId="urn:microsoft.com/office/officeart/2005/8/layout/hList3"/>
    <dgm:cxn modelId="{BF7D8C6F-BD6F-4482-916A-359BDFBECDEA}" type="presParOf" srcId="{864E265C-1EDD-41AC-8A65-8E3A53FF93C7}" destId="{FA204E86-D1EE-4998-9DFF-E726C729277D}" srcOrd="0" destOrd="0" presId="urn:microsoft.com/office/officeart/2005/8/layout/hList3"/>
    <dgm:cxn modelId="{E0713DF8-9CBA-47EB-A017-0558509A72D5}" type="presParOf" srcId="{864E265C-1EDD-41AC-8A65-8E3A53FF93C7}" destId="{08DC98D8-D2A2-48C5-8F8C-385717B601EF}" srcOrd="1" destOrd="0" presId="urn:microsoft.com/office/officeart/2005/8/layout/hList3"/>
    <dgm:cxn modelId="{B71633A9-0876-4D02-BF55-BB34F0FF927F}" type="presParOf" srcId="{864E265C-1EDD-41AC-8A65-8E3A53FF93C7}" destId="{C33F5D42-A968-447D-B52D-96F49D9B8F8D}" srcOrd="2" destOrd="0" presId="urn:microsoft.com/office/officeart/2005/8/layout/hList3"/>
    <dgm:cxn modelId="{67F0319C-77B0-48C2-B242-14644A5FE5BA}" type="presParOf" srcId="{35856847-51DB-49F3-9567-85089C12C465}" destId="{2E9DEB51-72AC-413A-8393-29296C5083E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D0395-20B0-4521-AB97-49F4C4DF1D3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6E4EF475-2BD1-4DA6-A436-1405F61DEE3F}">
      <dgm:prSet phldrT="[Текст]"/>
      <dgm:spPr/>
      <dgm:t>
        <a:bodyPr/>
        <a:lstStyle/>
        <a:p>
          <a:r>
            <a:rPr lang="uk-UA" dirty="0"/>
            <a:t>Продукція</a:t>
          </a:r>
          <a:endParaRPr lang="ru-RU" dirty="0"/>
        </a:p>
      </dgm:t>
    </dgm:pt>
    <dgm:pt modelId="{962673BE-ED2A-4F5B-BF02-23647235CA4C}" type="parTrans" cxnId="{2A0A789D-EFC6-4264-89C6-AE82F33853AA}">
      <dgm:prSet/>
      <dgm:spPr/>
      <dgm:t>
        <a:bodyPr/>
        <a:lstStyle/>
        <a:p>
          <a:endParaRPr lang="ru-RU"/>
        </a:p>
      </dgm:t>
    </dgm:pt>
    <dgm:pt modelId="{CD819152-2357-437C-800F-C8DBEE7C9FC7}" type="sibTrans" cxnId="{2A0A789D-EFC6-4264-89C6-AE82F33853AA}">
      <dgm:prSet/>
      <dgm:spPr/>
      <dgm:t>
        <a:bodyPr/>
        <a:lstStyle/>
        <a:p>
          <a:endParaRPr lang="ru-RU"/>
        </a:p>
      </dgm:t>
    </dgm:pt>
    <dgm:pt modelId="{969FB873-798E-4A37-84AF-E7A5DB59757A}">
      <dgm:prSet phldrT="[Текст]"/>
      <dgm:spPr/>
      <dgm:t>
        <a:bodyPr/>
        <a:lstStyle/>
        <a:p>
          <a:r>
            <a:rPr lang="ru-RU" b="1" dirty="0" err="1"/>
            <a:t>Послуга</a:t>
          </a:r>
          <a:r>
            <a:rPr lang="ru-RU" b="1" dirty="0"/>
            <a:t>, робота</a:t>
          </a:r>
          <a:endParaRPr lang="ru-RU" dirty="0"/>
        </a:p>
      </dgm:t>
    </dgm:pt>
    <dgm:pt modelId="{7121622A-0602-4318-A3D3-8B243CC47158}" type="parTrans" cxnId="{DD93B333-3EC9-4835-B350-153C7EF8D250}">
      <dgm:prSet/>
      <dgm:spPr/>
      <dgm:t>
        <a:bodyPr/>
        <a:lstStyle/>
        <a:p>
          <a:endParaRPr lang="ru-RU"/>
        </a:p>
      </dgm:t>
    </dgm:pt>
    <dgm:pt modelId="{639A7234-8DB1-45C5-A7B0-3CCB243B5818}" type="sibTrans" cxnId="{DD93B333-3EC9-4835-B350-153C7EF8D250}">
      <dgm:prSet/>
      <dgm:spPr/>
      <dgm:t>
        <a:bodyPr/>
        <a:lstStyle/>
        <a:p>
          <a:endParaRPr lang="ru-RU"/>
        </a:p>
      </dgm:t>
    </dgm:pt>
    <dgm:pt modelId="{BB72D750-CD92-49D6-B8C2-3BF311F92E61}">
      <dgm:prSet/>
      <dgm:spPr/>
      <dgm:t>
        <a:bodyPr/>
        <a:lstStyle/>
        <a:p>
          <a:r>
            <a:rPr lang="ru-RU" b="1" dirty="0" err="1"/>
            <a:t>Виробничий</a:t>
          </a:r>
          <a:r>
            <a:rPr lang="ru-RU" b="1" dirty="0"/>
            <a:t> </a:t>
          </a:r>
          <a:r>
            <a:rPr lang="ru-RU" b="1" dirty="0" err="1"/>
            <a:t>процес</a:t>
          </a:r>
          <a:r>
            <a:rPr lang="ru-RU" b="1" dirty="0"/>
            <a:t>, </a:t>
          </a:r>
          <a:r>
            <a:rPr lang="ru-RU" b="1" dirty="0" err="1"/>
            <a:t>технологічний</a:t>
          </a:r>
          <a:r>
            <a:rPr lang="ru-RU" b="1" dirty="0"/>
            <a:t> </a:t>
          </a:r>
          <a:r>
            <a:rPr lang="ru-RU" b="1" dirty="0" err="1"/>
            <a:t>процес</a:t>
          </a:r>
          <a:r>
            <a:rPr lang="ru-RU" b="1" dirty="0"/>
            <a:t>, </a:t>
          </a:r>
          <a:r>
            <a:rPr lang="ru-RU" b="1" dirty="0" err="1"/>
            <a:t>технологічна</a:t>
          </a:r>
          <a:r>
            <a:rPr lang="ru-RU" b="1" dirty="0"/>
            <a:t> система </a:t>
          </a:r>
          <a:r>
            <a:rPr lang="ru-RU" b="1" dirty="0" err="1"/>
            <a:t>або</a:t>
          </a:r>
          <a:r>
            <a:rPr lang="ru-RU" b="1" dirty="0"/>
            <a:t> </a:t>
          </a:r>
          <a:r>
            <a:rPr lang="ru-RU" b="1" dirty="0" err="1"/>
            <a:t>її</a:t>
          </a:r>
          <a:r>
            <a:rPr lang="ru-RU" b="1" dirty="0"/>
            <a:t> </a:t>
          </a:r>
          <a:r>
            <a:rPr lang="ru-RU" b="1" dirty="0" err="1"/>
            <a:t>елементи</a:t>
          </a:r>
          <a:r>
            <a:rPr lang="ru-RU" b="1" dirty="0"/>
            <a:t>.</a:t>
          </a:r>
          <a:endParaRPr lang="ru-RU" dirty="0"/>
        </a:p>
      </dgm:t>
    </dgm:pt>
    <dgm:pt modelId="{5FF41751-B03E-463A-A763-97DC0B0D2E12}" type="parTrans" cxnId="{97CA1AC0-EDB2-42E4-9046-63FAC6A3FD26}">
      <dgm:prSet/>
      <dgm:spPr/>
      <dgm:t>
        <a:bodyPr/>
        <a:lstStyle/>
        <a:p>
          <a:endParaRPr lang="ru-RU"/>
        </a:p>
      </dgm:t>
    </dgm:pt>
    <dgm:pt modelId="{E6EAC0F7-C5E1-474D-B048-BF7866C16C34}" type="sibTrans" cxnId="{97CA1AC0-EDB2-42E4-9046-63FAC6A3FD26}">
      <dgm:prSet/>
      <dgm:spPr/>
      <dgm:t>
        <a:bodyPr/>
        <a:lstStyle/>
        <a:p>
          <a:endParaRPr lang="ru-RU"/>
        </a:p>
      </dgm:t>
    </dgm:pt>
    <dgm:pt modelId="{6C09ABB8-77CD-4D18-BD7E-081E0F8F868A}">
      <dgm:prSet phldrT="[Текст]"/>
      <dgm:spPr/>
      <dgm:t>
        <a:bodyPr/>
        <a:lstStyle/>
        <a:p>
          <a:r>
            <a:rPr lang="ru-RU" b="1" dirty="0" err="1"/>
            <a:t>Інтелектуальний</a:t>
          </a:r>
          <a:r>
            <a:rPr lang="ru-RU" b="1" dirty="0"/>
            <a:t> продукт</a:t>
          </a:r>
          <a:endParaRPr lang="ru-RU" dirty="0"/>
        </a:p>
      </dgm:t>
    </dgm:pt>
    <dgm:pt modelId="{392B02BF-B0FC-46F7-8645-F420AD363ABC}" type="parTrans" cxnId="{5BAC140F-0F1B-4D66-A30F-4723E75EFF2B}">
      <dgm:prSet/>
      <dgm:spPr/>
      <dgm:t>
        <a:bodyPr/>
        <a:lstStyle/>
        <a:p>
          <a:endParaRPr lang="ru-RU"/>
        </a:p>
      </dgm:t>
    </dgm:pt>
    <dgm:pt modelId="{3465E6E3-B04C-4ECE-B813-89575CF95923}" type="sibTrans" cxnId="{5BAC140F-0F1B-4D66-A30F-4723E75EFF2B}">
      <dgm:prSet/>
      <dgm:spPr/>
      <dgm:t>
        <a:bodyPr/>
        <a:lstStyle/>
        <a:p>
          <a:endParaRPr lang="ru-RU"/>
        </a:p>
      </dgm:t>
    </dgm:pt>
    <dgm:pt modelId="{7D481732-6AF9-467A-B39C-ABDC6B02CF67}" type="pres">
      <dgm:prSet presAssocID="{B51D0395-20B0-4521-AB97-49F4C4DF1D3F}" presName="Name0" presStyleCnt="0">
        <dgm:presLayoutVars>
          <dgm:dir/>
          <dgm:resizeHandles val="exact"/>
        </dgm:presLayoutVars>
      </dgm:prSet>
      <dgm:spPr/>
    </dgm:pt>
    <dgm:pt modelId="{18EAE913-A241-473E-B571-0BE4DA878D9E}" type="pres">
      <dgm:prSet presAssocID="{BB72D750-CD92-49D6-B8C2-3BF311F92E61}" presName="Name5" presStyleLbl="vennNode1" presStyleIdx="0" presStyleCnt="4">
        <dgm:presLayoutVars>
          <dgm:bulletEnabled val="1"/>
        </dgm:presLayoutVars>
      </dgm:prSet>
      <dgm:spPr/>
    </dgm:pt>
    <dgm:pt modelId="{509D9580-4FCD-476D-9B48-9DAF26E7425B}" type="pres">
      <dgm:prSet presAssocID="{E6EAC0F7-C5E1-474D-B048-BF7866C16C34}" presName="space" presStyleCnt="0"/>
      <dgm:spPr/>
    </dgm:pt>
    <dgm:pt modelId="{F064D15F-3EC3-47BF-9AB5-84908571788A}" type="pres">
      <dgm:prSet presAssocID="{6E4EF475-2BD1-4DA6-A436-1405F61DEE3F}" presName="Name5" presStyleLbl="vennNode1" presStyleIdx="1" presStyleCnt="4">
        <dgm:presLayoutVars>
          <dgm:bulletEnabled val="1"/>
        </dgm:presLayoutVars>
      </dgm:prSet>
      <dgm:spPr/>
    </dgm:pt>
    <dgm:pt modelId="{4BD27769-958C-4214-ADC4-53DDAA149169}" type="pres">
      <dgm:prSet presAssocID="{CD819152-2357-437C-800F-C8DBEE7C9FC7}" presName="space" presStyleCnt="0"/>
      <dgm:spPr/>
    </dgm:pt>
    <dgm:pt modelId="{905D5B19-C4A0-4D48-98F9-8092FA922964}" type="pres">
      <dgm:prSet presAssocID="{969FB873-798E-4A37-84AF-E7A5DB59757A}" presName="Name5" presStyleLbl="vennNode1" presStyleIdx="2" presStyleCnt="4">
        <dgm:presLayoutVars>
          <dgm:bulletEnabled val="1"/>
        </dgm:presLayoutVars>
      </dgm:prSet>
      <dgm:spPr/>
    </dgm:pt>
    <dgm:pt modelId="{15614BF8-0CBB-4D1F-82BF-24BF6189DB1A}" type="pres">
      <dgm:prSet presAssocID="{639A7234-8DB1-45C5-A7B0-3CCB243B5818}" presName="space" presStyleCnt="0"/>
      <dgm:spPr/>
    </dgm:pt>
    <dgm:pt modelId="{4C55F042-A152-4242-B54F-F3FE045E5D23}" type="pres">
      <dgm:prSet presAssocID="{6C09ABB8-77CD-4D18-BD7E-081E0F8F868A}" presName="Name5" presStyleLbl="vennNode1" presStyleIdx="3" presStyleCnt="4">
        <dgm:presLayoutVars>
          <dgm:bulletEnabled val="1"/>
        </dgm:presLayoutVars>
      </dgm:prSet>
      <dgm:spPr/>
    </dgm:pt>
  </dgm:ptLst>
  <dgm:cxnLst>
    <dgm:cxn modelId="{5BAC140F-0F1B-4D66-A30F-4723E75EFF2B}" srcId="{B51D0395-20B0-4521-AB97-49F4C4DF1D3F}" destId="{6C09ABB8-77CD-4D18-BD7E-081E0F8F868A}" srcOrd="3" destOrd="0" parTransId="{392B02BF-B0FC-46F7-8645-F420AD363ABC}" sibTransId="{3465E6E3-B04C-4ECE-B813-89575CF95923}"/>
    <dgm:cxn modelId="{39C0F729-2CF9-4630-9B52-421D4B3E88B9}" type="presOf" srcId="{6C09ABB8-77CD-4D18-BD7E-081E0F8F868A}" destId="{4C55F042-A152-4242-B54F-F3FE045E5D23}" srcOrd="0" destOrd="0" presId="urn:microsoft.com/office/officeart/2005/8/layout/venn3"/>
    <dgm:cxn modelId="{DD93B333-3EC9-4835-B350-153C7EF8D250}" srcId="{B51D0395-20B0-4521-AB97-49F4C4DF1D3F}" destId="{969FB873-798E-4A37-84AF-E7A5DB59757A}" srcOrd="2" destOrd="0" parTransId="{7121622A-0602-4318-A3D3-8B243CC47158}" sibTransId="{639A7234-8DB1-45C5-A7B0-3CCB243B5818}"/>
    <dgm:cxn modelId="{079DF45F-ADCF-49F8-B8A9-F53B8DFEDB6F}" type="presOf" srcId="{B51D0395-20B0-4521-AB97-49F4C4DF1D3F}" destId="{7D481732-6AF9-467A-B39C-ABDC6B02CF67}" srcOrd="0" destOrd="0" presId="urn:microsoft.com/office/officeart/2005/8/layout/venn3"/>
    <dgm:cxn modelId="{01625549-E1B3-40C4-AA61-6F4A8616D146}" type="presOf" srcId="{6E4EF475-2BD1-4DA6-A436-1405F61DEE3F}" destId="{F064D15F-3EC3-47BF-9AB5-84908571788A}" srcOrd="0" destOrd="0" presId="urn:microsoft.com/office/officeart/2005/8/layout/venn3"/>
    <dgm:cxn modelId="{082CEA59-76D6-41D0-88BF-C50061A3AE3A}" type="presOf" srcId="{BB72D750-CD92-49D6-B8C2-3BF311F92E61}" destId="{18EAE913-A241-473E-B571-0BE4DA878D9E}" srcOrd="0" destOrd="0" presId="urn:microsoft.com/office/officeart/2005/8/layout/venn3"/>
    <dgm:cxn modelId="{2A0A789D-EFC6-4264-89C6-AE82F33853AA}" srcId="{B51D0395-20B0-4521-AB97-49F4C4DF1D3F}" destId="{6E4EF475-2BD1-4DA6-A436-1405F61DEE3F}" srcOrd="1" destOrd="0" parTransId="{962673BE-ED2A-4F5B-BF02-23647235CA4C}" sibTransId="{CD819152-2357-437C-800F-C8DBEE7C9FC7}"/>
    <dgm:cxn modelId="{97CA1AC0-EDB2-42E4-9046-63FAC6A3FD26}" srcId="{B51D0395-20B0-4521-AB97-49F4C4DF1D3F}" destId="{BB72D750-CD92-49D6-B8C2-3BF311F92E61}" srcOrd="0" destOrd="0" parTransId="{5FF41751-B03E-463A-A763-97DC0B0D2E12}" sibTransId="{E6EAC0F7-C5E1-474D-B048-BF7866C16C34}"/>
    <dgm:cxn modelId="{875373F7-DF69-47A5-AD03-8CEDC3DAB22C}" type="presOf" srcId="{969FB873-798E-4A37-84AF-E7A5DB59757A}" destId="{905D5B19-C4A0-4D48-98F9-8092FA922964}" srcOrd="0" destOrd="0" presId="urn:microsoft.com/office/officeart/2005/8/layout/venn3"/>
    <dgm:cxn modelId="{7061EDA6-8435-43E1-8114-AF8B6C792EC9}" type="presParOf" srcId="{7D481732-6AF9-467A-B39C-ABDC6B02CF67}" destId="{18EAE913-A241-473E-B571-0BE4DA878D9E}" srcOrd="0" destOrd="0" presId="urn:microsoft.com/office/officeart/2005/8/layout/venn3"/>
    <dgm:cxn modelId="{C0C9A7AA-FBAD-4DC2-AC74-F89FF290F4DC}" type="presParOf" srcId="{7D481732-6AF9-467A-B39C-ABDC6B02CF67}" destId="{509D9580-4FCD-476D-9B48-9DAF26E7425B}" srcOrd="1" destOrd="0" presId="urn:microsoft.com/office/officeart/2005/8/layout/venn3"/>
    <dgm:cxn modelId="{3CD3EE33-AAF3-43A7-B455-C08E50B4880D}" type="presParOf" srcId="{7D481732-6AF9-467A-B39C-ABDC6B02CF67}" destId="{F064D15F-3EC3-47BF-9AB5-84908571788A}" srcOrd="2" destOrd="0" presId="urn:microsoft.com/office/officeart/2005/8/layout/venn3"/>
    <dgm:cxn modelId="{AC5667C9-07EE-490A-A595-2B38FE73CE68}" type="presParOf" srcId="{7D481732-6AF9-467A-B39C-ABDC6B02CF67}" destId="{4BD27769-958C-4214-ADC4-53DDAA149169}" srcOrd="3" destOrd="0" presId="urn:microsoft.com/office/officeart/2005/8/layout/venn3"/>
    <dgm:cxn modelId="{74BC60A4-5AD0-4ABC-8162-A52F5C16D510}" type="presParOf" srcId="{7D481732-6AF9-467A-B39C-ABDC6B02CF67}" destId="{905D5B19-C4A0-4D48-98F9-8092FA922964}" srcOrd="4" destOrd="0" presId="urn:microsoft.com/office/officeart/2005/8/layout/venn3"/>
    <dgm:cxn modelId="{A632261D-A3C3-4881-BF41-E2F68E896428}" type="presParOf" srcId="{7D481732-6AF9-467A-B39C-ABDC6B02CF67}" destId="{15614BF8-0CBB-4D1F-82BF-24BF6189DB1A}" srcOrd="5" destOrd="0" presId="urn:microsoft.com/office/officeart/2005/8/layout/venn3"/>
    <dgm:cxn modelId="{B429B9E3-C18E-4485-98BC-59611E03686E}" type="presParOf" srcId="{7D481732-6AF9-467A-B39C-ABDC6B02CF67}" destId="{4C55F042-A152-4242-B54F-F3FE045E5D23}"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8E543-67FA-4B09-BFE4-00721C09EA46}">
      <dsp:nvSpPr>
        <dsp:cNvPr id="0" name=""/>
        <dsp:cNvSpPr/>
      </dsp:nvSpPr>
      <dsp:spPr>
        <a:xfrm>
          <a:off x="0" y="0"/>
          <a:ext cx="9144000" cy="175737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uk-UA" sz="4900" b="1" kern="1200" dirty="0">
              <a:solidFill>
                <a:schemeClr val="tx2">
                  <a:lumMod val="20000"/>
                  <a:lumOff val="80000"/>
                </a:schemeClr>
              </a:solidFill>
            </a:rPr>
            <a:t>Розрізняють такі</a:t>
          </a:r>
          <a:r>
            <a:rPr lang="ru-RU" sz="4900" b="1" kern="1200" dirty="0">
              <a:solidFill>
                <a:schemeClr val="tx2">
                  <a:lumMod val="20000"/>
                  <a:lumOff val="80000"/>
                </a:schemeClr>
              </a:solidFill>
            </a:rPr>
            <a:t> </a:t>
          </a:r>
          <a:r>
            <a:rPr lang="uk-UA" sz="4900" b="1" i="1" kern="1200" dirty="0">
              <a:solidFill>
                <a:schemeClr val="tx2">
                  <a:lumMod val="20000"/>
                  <a:lumOff val="80000"/>
                </a:schemeClr>
              </a:solidFill>
            </a:rPr>
            <a:t>методи кваліметрії</a:t>
          </a:r>
          <a:r>
            <a:rPr lang="uk-UA" sz="4900" b="1" kern="1200" dirty="0">
              <a:solidFill>
                <a:schemeClr val="tx2">
                  <a:lumMod val="20000"/>
                  <a:lumOff val="80000"/>
                </a:schemeClr>
              </a:solidFill>
            </a:rPr>
            <a:t>:</a:t>
          </a:r>
          <a:endParaRPr lang="ru-RU" sz="4900" kern="1200" dirty="0">
            <a:solidFill>
              <a:schemeClr val="tx2">
                <a:lumMod val="20000"/>
                <a:lumOff val="80000"/>
              </a:schemeClr>
            </a:solidFill>
          </a:endParaRPr>
        </a:p>
      </dsp:txBody>
      <dsp:txXfrm>
        <a:off x="0" y="0"/>
        <a:ext cx="9144000" cy="1757374"/>
      </dsp:txXfrm>
    </dsp:sp>
    <dsp:sp modelId="{FA204E86-D1EE-4998-9DFF-E726C729277D}">
      <dsp:nvSpPr>
        <dsp:cNvPr id="0" name=""/>
        <dsp:cNvSpPr/>
      </dsp:nvSpPr>
      <dsp:spPr>
        <a:xfrm>
          <a:off x="6080139" y="1812215"/>
          <a:ext cx="3045023" cy="3690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uk-UA" sz="2300" kern="1200" dirty="0"/>
            <a:t>3)</a:t>
          </a:r>
          <a:r>
            <a:rPr lang="ru-RU" sz="2300" kern="1200" dirty="0"/>
            <a:t> </a:t>
          </a:r>
          <a:r>
            <a:rPr lang="uk-UA" sz="2300" i="1" kern="1200" dirty="0"/>
            <a:t>предметні кваліметрії</a:t>
          </a:r>
          <a:r>
            <a:rPr lang="uk-UA" sz="2300" kern="1200" dirty="0"/>
            <a:t>, які диференційовані за видами об’єктів оцінювання (кваліметрія продукції, кваліметрія процесів, кваліметрія послуг).</a:t>
          </a:r>
          <a:endParaRPr lang="ru-RU" sz="2300" kern="1200" dirty="0"/>
        </a:p>
      </dsp:txBody>
      <dsp:txXfrm>
        <a:off x="6080139" y="1812215"/>
        <a:ext cx="3045023" cy="3690487"/>
      </dsp:txXfrm>
    </dsp:sp>
    <dsp:sp modelId="{08DC98D8-D2A2-48C5-8F8C-385717B601EF}">
      <dsp:nvSpPr>
        <dsp:cNvPr id="0" name=""/>
        <dsp:cNvSpPr/>
      </dsp:nvSpPr>
      <dsp:spPr>
        <a:xfrm>
          <a:off x="0" y="1812215"/>
          <a:ext cx="3045023" cy="3690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uk-UA" sz="2300" kern="1200" dirty="0"/>
            <a:t>1)</a:t>
          </a:r>
          <a:r>
            <a:rPr lang="ru-RU" sz="2300" kern="1200" dirty="0"/>
            <a:t> </a:t>
          </a:r>
          <a:r>
            <a:rPr lang="uk-UA" sz="2300" i="1" kern="1200" dirty="0"/>
            <a:t>загальну кваліметрію</a:t>
          </a:r>
          <a:r>
            <a:rPr lang="uk-UA" sz="2300" kern="1200" dirty="0"/>
            <a:t>, яка включає розробку та вивчення </a:t>
          </a:r>
          <a:r>
            <a:rPr lang="uk-UA" sz="2300" kern="1200" dirty="0" err="1"/>
            <a:t>загально-теоретичних</a:t>
          </a:r>
          <a:r>
            <a:rPr lang="uk-UA" sz="2300" kern="1200" dirty="0"/>
            <a:t> проблем понятійного апарату вимірювання, оцінки;</a:t>
          </a:r>
          <a:endParaRPr lang="ru-RU" sz="2300" kern="1200" dirty="0"/>
        </a:p>
      </dsp:txBody>
      <dsp:txXfrm>
        <a:off x="0" y="1812215"/>
        <a:ext cx="3045023" cy="3690487"/>
      </dsp:txXfrm>
    </dsp:sp>
    <dsp:sp modelId="{C33F5D42-A968-447D-B52D-96F49D9B8F8D}">
      <dsp:nvSpPr>
        <dsp:cNvPr id="0" name=""/>
        <dsp:cNvSpPr/>
      </dsp:nvSpPr>
      <dsp:spPr>
        <a:xfrm>
          <a:off x="2984477" y="1812215"/>
          <a:ext cx="3045023" cy="3690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uk-UA" sz="2300" kern="1200" dirty="0"/>
            <a:t>2)</a:t>
          </a:r>
          <a:r>
            <a:rPr lang="ru-RU" sz="2300" kern="1200" dirty="0"/>
            <a:t> </a:t>
          </a:r>
          <a:r>
            <a:rPr lang="uk-UA" sz="2300" i="1" kern="1200" dirty="0"/>
            <a:t>спеціальні кваліметрії</a:t>
          </a:r>
          <a:r>
            <a:rPr lang="uk-UA" sz="2300" kern="1200" dirty="0"/>
            <a:t>, які класифікуються за видами методів та моделей якості (наприклад, експертна кваліметрія, ймовірнісно-статистична кваліметрія);</a:t>
          </a:r>
          <a:endParaRPr lang="ru-RU" sz="2300" kern="1200" dirty="0"/>
        </a:p>
      </dsp:txBody>
      <dsp:txXfrm>
        <a:off x="2984477" y="1812215"/>
        <a:ext cx="3045023" cy="3690487"/>
      </dsp:txXfrm>
    </dsp:sp>
    <dsp:sp modelId="{2E9DEB51-72AC-413A-8393-29296C5083EF}">
      <dsp:nvSpPr>
        <dsp:cNvPr id="0" name=""/>
        <dsp:cNvSpPr/>
      </dsp:nvSpPr>
      <dsp:spPr>
        <a:xfrm>
          <a:off x="0" y="5447861"/>
          <a:ext cx="9144000" cy="41005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AE913-A241-473E-B571-0BE4DA878D9E}">
      <dsp:nvSpPr>
        <dsp:cNvPr id="0" name=""/>
        <dsp:cNvSpPr/>
      </dsp:nvSpPr>
      <dsp:spPr>
        <a:xfrm>
          <a:off x="2678" y="1084974"/>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1590" rIns="147921" bIns="21590" numCol="1" spcCol="1270" anchor="ctr" anchorCtr="0">
          <a:noAutofit/>
        </a:bodyPr>
        <a:lstStyle/>
        <a:p>
          <a:pPr marL="0" lvl="0" indent="0" algn="ctr" defTabSz="755650">
            <a:lnSpc>
              <a:spcPct val="90000"/>
            </a:lnSpc>
            <a:spcBef>
              <a:spcPct val="0"/>
            </a:spcBef>
            <a:spcAft>
              <a:spcPct val="35000"/>
            </a:spcAft>
            <a:buNone/>
          </a:pPr>
          <a:r>
            <a:rPr lang="ru-RU" sz="1700" b="1" kern="1200" dirty="0" err="1"/>
            <a:t>Виробничий</a:t>
          </a:r>
          <a:r>
            <a:rPr lang="ru-RU" sz="1700" b="1" kern="1200" dirty="0"/>
            <a:t> </a:t>
          </a:r>
          <a:r>
            <a:rPr lang="ru-RU" sz="1700" b="1" kern="1200" dirty="0" err="1"/>
            <a:t>процес</a:t>
          </a:r>
          <a:r>
            <a:rPr lang="ru-RU" sz="1700" b="1" kern="1200" dirty="0"/>
            <a:t>, </a:t>
          </a:r>
          <a:r>
            <a:rPr lang="ru-RU" sz="1700" b="1" kern="1200" dirty="0" err="1"/>
            <a:t>технологічний</a:t>
          </a:r>
          <a:r>
            <a:rPr lang="ru-RU" sz="1700" b="1" kern="1200" dirty="0"/>
            <a:t> </a:t>
          </a:r>
          <a:r>
            <a:rPr lang="ru-RU" sz="1700" b="1" kern="1200" dirty="0" err="1"/>
            <a:t>процес</a:t>
          </a:r>
          <a:r>
            <a:rPr lang="ru-RU" sz="1700" b="1" kern="1200" dirty="0"/>
            <a:t>, </a:t>
          </a:r>
          <a:r>
            <a:rPr lang="ru-RU" sz="1700" b="1" kern="1200" dirty="0" err="1"/>
            <a:t>технологічна</a:t>
          </a:r>
          <a:r>
            <a:rPr lang="ru-RU" sz="1700" b="1" kern="1200" dirty="0"/>
            <a:t> система </a:t>
          </a:r>
          <a:r>
            <a:rPr lang="ru-RU" sz="1700" b="1" kern="1200" dirty="0" err="1"/>
            <a:t>або</a:t>
          </a:r>
          <a:r>
            <a:rPr lang="ru-RU" sz="1700" b="1" kern="1200" dirty="0"/>
            <a:t> </a:t>
          </a:r>
          <a:r>
            <a:rPr lang="ru-RU" sz="1700" b="1" kern="1200" dirty="0" err="1"/>
            <a:t>її</a:t>
          </a:r>
          <a:r>
            <a:rPr lang="ru-RU" sz="1700" b="1" kern="1200" dirty="0"/>
            <a:t> </a:t>
          </a:r>
          <a:r>
            <a:rPr lang="ru-RU" sz="1700" b="1" kern="1200" dirty="0" err="1"/>
            <a:t>елементи</a:t>
          </a:r>
          <a:r>
            <a:rPr lang="ru-RU" sz="1700" b="1" kern="1200" dirty="0"/>
            <a:t>.</a:t>
          </a:r>
          <a:endParaRPr lang="ru-RU" sz="1700" kern="1200" dirty="0"/>
        </a:p>
      </dsp:txBody>
      <dsp:txXfrm>
        <a:off x="396302" y="1478598"/>
        <a:ext cx="1900587" cy="1900587"/>
      </dsp:txXfrm>
    </dsp:sp>
    <dsp:sp modelId="{F064D15F-3EC3-47BF-9AB5-84908571788A}">
      <dsp:nvSpPr>
        <dsp:cNvPr id="0" name=""/>
        <dsp:cNvSpPr/>
      </dsp:nvSpPr>
      <dsp:spPr>
        <a:xfrm>
          <a:off x="2152947" y="1084974"/>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1590" rIns="147921" bIns="21590" numCol="1" spcCol="1270" anchor="ctr" anchorCtr="0">
          <a:noAutofit/>
        </a:bodyPr>
        <a:lstStyle/>
        <a:p>
          <a:pPr marL="0" lvl="0" indent="0" algn="ctr" defTabSz="755650">
            <a:lnSpc>
              <a:spcPct val="90000"/>
            </a:lnSpc>
            <a:spcBef>
              <a:spcPct val="0"/>
            </a:spcBef>
            <a:spcAft>
              <a:spcPct val="35000"/>
            </a:spcAft>
            <a:buNone/>
          </a:pPr>
          <a:r>
            <a:rPr lang="uk-UA" sz="1700" kern="1200" dirty="0"/>
            <a:t>Продукція</a:t>
          </a:r>
          <a:endParaRPr lang="ru-RU" sz="1700" kern="1200" dirty="0"/>
        </a:p>
      </dsp:txBody>
      <dsp:txXfrm>
        <a:off x="2546571" y="1478598"/>
        <a:ext cx="1900587" cy="1900587"/>
      </dsp:txXfrm>
    </dsp:sp>
    <dsp:sp modelId="{905D5B19-C4A0-4D48-98F9-8092FA922964}">
      <dsp:nvSpPr>
        <dsp:cNvPr id="0" name=""/>
        <dsp:cNvSpPr/>
      </dsp:nvSpPr>
      <dsp:spPr>
        <a:xfrm>
          <a:off x="4303216" y="1084974"/>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1590" rIns="147921" bIns="21590" numCol="1" spcCol="1270" anchor="ctr" anchorCtr="0">
          <a:noAutofit/>
        </a:bodyPr>
        <a:lstStyle/>
        <a:p>
          <a:pPr marL="0" lvl="0" indent="0" algn="ctr" defTabSz="755650">
            <a:lnSpc>
              <a:spcPct val="90000"/>
            </a:lnSpc>
            <a:spcBef>
              <a:spcPct val="0"/>
            </a:spcBef>
            <a:spcAft>
              <a:spcPct val="35000"/>
            </a:spcAft>
            <a:buNone/>
          </a:pPr>
          <a:r>
            <a:rPr lang="ru-RU" sz="1700" b="1" kern="1200" dirty="0" err="1"/>
            <a:t>Послуга</a:t>
          </a:r>
          <a:r>
            <a:rPr lang="ru-RU" sz="1700" b="1" kern="1200" dirty="0"/>
            <a:t>, робота</a:t>
          </a:r>
          <a:endParaRPr lang="ru-RU" sz="1700" kern="1200" dirty="0"/>
        </a:p>
      </dsp:txBody>
      <dsp:txXfrm>
        <a:off x="4696840" y="1478598"/>
        <a:ext cx="1900587" cy="1900587"/>
      </dsp:txXfrm>
    </dsp:sp>
    <dsp:sp modelId="{4C55F042-A152-4242-B54F-F3FE045E5D23}">
      <dsp:nvSpPr>
        <dsp:cNvPr id="0" name=""/>
        <dsp:cNvSpPr/>
      </dsp:nvSpPr>
      <dsp:spPr>
        <a:xfrm>
          <a:off x="6453485" y="1084974"/>
          <a:ext cx="2687835" cy="268783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7921" tIns="21590" rIns="147921" bIns="21590" numCol="1" spcCol="1270" anchor="ctr" anchorCtr="0">
          <a:noAutofit/>
        </a:bodyPr>
        <a:lstStyle/>
        <a:p>
          <a:pPr marL="0" lvl="0" indent="0" algn="ctr" defTabSz="755650">
            <a:lnSpc>
              <a:spcPct val="90000"/>
            </a:lnSpc>
            <a:spcBef>
              <a:spcPct val="0"/>
            </a:spcBef>
            <a:spcAft>
              <a:spcPct val="35000"/>
            </a:spcAft>
            <a:buNone/>
          </a:pPr>
          <a:r>
            <a:rPr lang="ru-RU" sz="1700" b="1" kern="1200" dirty="0" err="1"/>
            <a:t>Інтелектуальний</a:t>
          </a:r>
          <a:r>
            <a:rPr lang="ru-RU" sz="1700" b="1" kern="1200" dirty="0"/>
            <a:t> продукт</a:t>
          </a:r>
          <a:endParaRPr lang="ru-RU" sz="1700" kern="1200" dirty="0"/>
        </a:p>
      </dsp:txBody>
      <dsp:txXfrm>
        <a:off x="6847109" y="1478598"/>
        <a:ext cx="1900587" cy="1900587"/>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844824"/>
            <a:ext cx="7772400" cy="1470025"/>
          </a:xfrm>
        </p:spPr>
        <p:txBody>
          <a:bodyPr>
            <a:normAutofit/>
          </a:bodyPr>
          <a:lstStyle/>
          <a:p>
            <a:r>
              <a:rPr lang="ru-RU" b="1" i="1" dirty="0" err="1">
                <a:solidFill>
                  <a:srgbClr val="002060"/>
                </a:solidFill>
              </a:rPr>
              <a:t>Квал</a:t>
            </a:r>
            <a:r>
              <a:rPr lang="uk-UA" b="1" i="1" dirty="0" err="1">
                <a:solidFill>
                  <a:srgbClr val="002060"/>
                </a:solidFill>
              </a:rPr>
              <a:t>іметрія</a:t>
            </a:r>
            <a:r>
              <a:rPr lang="uk-UA" b="1" i="1" dirty="0">
                <a:solidFill>
                  <a:srgbClr val="002060"/>
                </a:solidFill>
              </a:rPr>
              <a:t> як метод наукового дослідження</a:t>
            </a:r>
            <a:endParaRPr lang="ru-RU" i="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blank clipboard pencil whistle"/>
          <p:cNvPicPr>
            <a:picLocks noChangeAspect="1" noChangeArrowheads="1"/>
          </p:cNvPicPr>
          <p:nvPr/>
        </p:nvPicPr>
        <p:blipFill>
          <a:blip r:embed="rId2" cstate="print"/>
          <a:srcRect/>
          <a:stretch>
            <a:fillRect/>
          </a:stretch>
        </p:blipFill>
        <p:spPr bwMode="auto">
          <a:xfrm>
            <a:off x="1695450" y="-317500"/>
            <a:ext cx="5713413" cy="7458075"/>
          </a:xfrm>
          <a:prstGeom prst="rect">
            <a:avLst/>
          </a:prstGeom>
          <a:noFill/>
          <a:ln w="9525">
            <a:noFill/>
            <a:miter lim="800000"/>
            <a:headEnd/>
            <a:tailEnd/>
          </a:ln>
        </p:spPr>
      </p:pic>
      <p:sp>
        <p:nvSpPr>
          <p:cNvPr id="3" name="Содержимое 2"/>
          <p:cNvSpPr>
            <a:spLocks noGrp="1"/>
          </p:cNvSpPr>
          <p:nvPr>
            <p:ph idx="1"/>
          </p:nvPr>
        </p:nvSpPr>
        <p:spPr>
          <a:xfrm>
            <a:off x="2714612" y="1643050"/>
            <a:ext cx="3214710" cy="4483113"/>
          </a:xfrm>
        </p:spPr>
        <p:txBody>
          <a:bodyPr/>
          <a:lstStyle/>
          <a:p>
            <a:pPr algn="ctr">
              <a:buNone/>
            </a:pPr>
            <a:r>
              <a:rPr lang="uk-UA" sz="3600" b="1" dirty="0">
                <a:solidFill>
                  <a:srgbClr val="FF0000"/>
                </a:solidFill>
              </a:rPr>
              <a:t>Метод експертного оцінювання</a:t>
            </a:r>
            <a:endParaRPr lang="ru-RU" sz="3600" dirty="0">
              <a:solidFill>
                <a:srgbClr val="FF0000"/>
              </a:solidFill>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uk-UA" b="1" i="1" dirty="0">
                <a:solidFill>
                  <a:srgbClr val="C00000"/>
                </a:solidFill>
              </a:rPr>
              <a:t>Експертне оцінювання:</a:t>
            </a:r>
            <a:endParaRPr lang="ru-RU" i="1" dirty="0">
              <a:solidFill>
                <a:srgbClr val="C00000"/>
              </a:solidFill>
            </a:endParaRPr>
          </a:p>
          <a:p>
            <a:r>
              <a:rPr lang="uk-UA" dirty="0"/>
              <a:t>- метод отримання узагальненої інформації шляхом оцінювання ситуації, події чи явища групою незалежних експертів. </a:t>
            </a:r>
            <a:endParaRPr lang="ru-RU" dirty="0"/>
          </a:p>
          <a:p>
            <a:r>
              <a:rPr lang="uk-UA" dirty="0"/>
              <a:t>-</a:t>
            </a:r>
            <a:r>
              <a:rPr lang="ru-RU" dirty="0"/>
              <a:t>процедура </a:t>
            </a:r>
            <a:r>
              <a:rPr lang="ru-RU" dirty="0" err="1"/>
              <a:t>отримання</a:t>
            </a:r>
            <a:r>
              <a:rPr lang="ru-RU" dirty="0"/>
              <a:t> </a:t>
            </a:r>
            <a:r>
              <a:rPr lang="ru-RU" dirty="0" err="1"/>
              <a:t>оцінки</a:t>
            </a:r>
            <a:r>
              <a:rPr lang="ru-RU" dirty="0"/>
              <a:t> </a:t>
            </a:r>
            <a:r>
              <a:rPr lang="ru-RU" dirty="0" err="1"/>
              <a:t>проблеми</a:t>
            </a:r>
            <a:r>
              <a:rPr lang="ru-RU" dirty="0"/>
              <a:t> на </a:t>
            </a:r>
            <a:r>
              <a:rPr lang="ru-RU" dirty="0" err="1"/>
              <a:t>основі</a:t>
            </a:r>
            <a:r>
              <a:rPr lang="ru-RU" dirty="0"/>
              <a:t> </a:t>
            </a:r>
            <a:r>
              <a:rPr lang="ru-RU" dirty="0" err="1"/>
              <a:t>групової</a:t>
            </a:r>
            <a:r>
              <a:rPr lang="ru-RU" dirty="0"/>
              <a:t> думки </a:t>
            </a:r>
            <a:r>
              <a:rPr lang="ru-RU" dirty="0" err="1"/>
              <a:t>експертів</a:t>
            </a:r>
            <a:r>
              <a:rPr lang="ru-RU" dirty="0"/>
              <a:t>.</a:t>
            </a:r>
          </a:p>
          <a:p>
            <a:endParaRPr lang="ru-RU" dirty="0"/>
          </a:p>
        </p:txBody>
      </p:sp>
      <p:pic>
        <p:nvPicPr>
          <p:cNvPr id="4" name="Picture 20" descr="juggling balls 83680348"/>
          <p:cNvPicPr>
            <a:picLocks noChangeAspect="1" noChangeArrowheads="1"/>
          </p:cNvPicPr>
          <p:nvPr/>
        </p:nvPicPr>
        <p:blipFill>
          <a:blip r:embed="rId2" cstate="print"/>
          <a:srcRect/>
          <a:stretch>
            <a:fillRect/>
          </a:stretch>
        </p:blipFill>
        <p:spPr bwMode="auto">
          <a:xfrm>
            <a:off x="285720" y="2143116"/>
            <a:ext cx="547687" cy="534987"/>
          </a:xfrm>
          <a:prstGeom prst="rect">
            <a:avLst/>
          </a:prstGeom>
          <a:noFill/>
          <a:ln w="9525">
            <a:noFill/>
            <a:miter lim="800000"/>
            <a:headEnd/>
            <a:tailEnd/>
          </a:ln>
        </p:spPr>
      </p:pic>
      <p:pic>
        <p:nvPicPr>
          <p:cNvPr id="5" name="Picture 20" descr="juggling balls 83680348"/>
          <p:cNvPicPr>
            <a:picLocks noChangeAspect="1" noChangeArrowheads="1"/>
          </p:cNvPicPr>
          <p:nvPr/>
        </p:nvPicPr>
        <p:blipFill>
          <a:blip r:embed="rId2" cstate="print"/>
          <a:srcRect/>
          <a:stretch>
            <a:fillRect/>
          </a:stretch>
        </p:blipFill>
        <p:spPr bwMode="auto">
          <a:xfrm>
            <a:off x="285720" y="3714752"/>
            <a:ext cx="547687" cy="534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3"/>
            <a:ext cx="8229600" cy="4714908"/>
          </a:xfrm>
        </p:spPr>
        <p:txBody>
          <a:bodyPr>
            <a:normAutofit fontScale="92500"/>
          </a:bodyPr>
          <a:lstStyle/>
          <a:p>
            <a:pPr>
              <a:buNone/>
            </a:pPr>
            <a:r>
              <a:rPr lang="uk-UA" b="1" i="1" dirty="0">
                <a:solidFill>
                  <a:srgbClr val="C00000"/>
                </a:solidFill>
              </a:rPr>
              <a:t>Методи експертного оцінювання діяльності як організацій так і особистостей:</a:t>
            </a:r>
            <a:endParaRPr lang="ru-RU" i="1" dirty="0">
              <a:solidFill>
                <a:srgbClr val="C00000"/>
              </a:solidFill>
            </a:endParaRPr>
          </a:p>
          <a:p>
            <a:r>
              <a:rPr lang="uk-UA" b="1" i="1" dirty="0">
                <a:solidFill>
                  <a:srgbClr val="C00000"/>
                </a:solidFill>
              </a:rPr>
              <a:t>1)Методи експертних оцінок</a:t>
            </a:r>
            <a:r>
              <a:rPr lang="uk-UA" i="1" dirty="0">
                <a:solidFill>
                  <a:srgbClr val="C00000"/>
                </a:solidFill>
              </a:rPr>
              <a:t>:</a:t>
            </a:r>
            <a:endParaRPr lang="ru-RU" i="1" dirty="0">
              <a:solidFill>
                <a:srgbClr val="C00000"/>
              </a:solidFill>
            </a:endParaRPr>
          </a:p>
          <a:p>
            <a:r>
              <a:rPr lang="uk-UA" dirty="0"/>
              <a:t>– це спосіб прогнозування та оцінки майбутніх результатів дій на основі прогнозів фахівців.</a:t>
            </a:r>
            <a:endParaRPr lang="ru-RU" dirty="0"/>
          </a:p>
          <a:p>
            <a:r>
              <a:rPr lang="uk-UA" dirty="0"/>
              <a:t>– це метод прогнозування, основоположним критерієм якого є досягнення згоди серед усіх членів експертної групи.</a:t>
            </a:r>
            <a:endParaRPr lang="ru-RU" dirty="0"/>
          </a:p>
          <a:p>
            <a:endParaRPr lang="ru-RU" dirty="0"/>
          </a:p>
        </p:txBody>
      </p:sp>
      <p:pic>
        <p:nvPicPr>
          <p:cNvPr id="4" name="Picture 6"/>
          <p:cNvPicPr>
            <a:picLocks noChangeAspect="1" noChangeArrowheads="1"/>
          </p:cNvPicPr>
          <p:nvPr/>
        </p:nvPicPr>
        <p:blipFill>
          <a:blip r:embed="rId2" cstate="print"/>
          <a:srcRect/>
          <a:stretch>
            <a:fillRect/>
          </a:stretch>
        </p:blipFill>
        <p:spPr bwMode="auto">
          <a:xfrm>
            <a:off x="2928926" y="5292725"/>
            <a:ext cx="3325812" cy="1565275"/>
          </a:xfrm>
          <a:prstGeom prst="rect">
            <a:avLst/>
          </a:prstGeom>
          <a:noFill/>
          <a:ln w="12700" cap="rnd">
            <a:noFill/>
            <a:round/>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fontScale="62500" lnSpcReduction="20000"/>
          </a:bodyPr>
          <a:lstStyle/>
          <a:p>
            <a:pPr algn="ctr">
              <a:buNone/>
            </a:pPr>
            <a:r>
              <a:rPr lang="uk-UA" sz="5800" b="1" i="1" dirty="0">
                <a:solidFill>
                  <a:srgbClr val="002060"/>
                </a:solidFill>
              </a:rPr>
              <a:t>2 групи експертних методів:</a:t>
            </a:r>
            <a:endParaRPr lang="ru-RU" sz="5800" i="1" dirty="0">
              <a:solidFill>
                <a:srgbClr val="002060"/>
              </a:solidFill>
            </a:endParaRPr>
          </a:p>
          <a:p>
            <a:pPr algn="ctr">
              <a:buNone/>
            </a:pPr>
            <a:r>
              <a:rPr lang="uk-UA" sz="5800" b="1" i="1" dirty="0">
                <a:solidFill>
                  <a:srgbClr val="002060"/>
                </a:solidFill>
              </a:rPr>
              <a:t>1 група</a:t>
            </a:r>
          </a:p>
          <a:p>
            <a:pPr>
              <a:buNone/>
            </a:pPr>
            <a:r>
              <a:rPr lang="uk-UA" b="1" i="1" dirty="0">
                <a:solidFill>
                  <a:srgbClr val="002060"/>
                </a:solidFill>
              </a:rPr>
              <a:t>Індивідуальні експертні методи(інтерв'ю та анкетування</a:t>
            </a:r>
            <a:r>
              <a:rPr lang="uk-UA" b="1" dirty="0"/>
              <a:t>)</a:t>
            </a:r>
            <a:r>
              <a:rPr lang="uk-UA" dirty="0" err="1"/>
              <a:t>-це</a:t>
            </a:r>
            <a:r>
              <a:rPr lang="uk-UA" dirty="0"/>
              <a:t> використання думок експертів, які сформульовані особисто кожним із них самостійно без врахування думок інших </a:t>
            </a:r>
            <a:r>
              <a:rPr lang="uk-UA" dirty="0" err="1"/>
              <a:t>експертівінтерв'ю</a:t>
            </a:r>
            <a:r>
              <a:rPr lang="uk-UA" dirty="0"/>
              <a:t> та анкетування.</a:t>
            </a:r>
            <a:endParaRPr lang="ru-RU" dirty="0"/>
          </a:p>
          <a:p>
            <a:pPr>
              <a:buNone/>
            </a:pPr>
            <a:r>
              <a:rPr lang="uk-UA" dirty="0"/>
              <a:t> </a:t>
            </a:r>
            <a:endParaRPr lang="ru-RU" dirty="0"/>
          </a:p>
          <a:p>
            <a:pPr>
              <a:buNone/>
            </a:pPr>
            <a:r>
              <a:rPr lang="uk-UA" b="1" i="1" dirty="0">
                <a:solidFill>
                  <a:srgbClr val="002060"/>
                </a:solidFill>
              </a:rPr>
              <a:t>Метод інтерв'ю</a:t>
            </a:r>
            <a:r>
              <a:rPr lang="uk-UA" dirty="0"/>
              <a:t>-організація співбесіди аналітика з експертом, в ході якої експерт дає відповіді на запитання аналітика щодо факторів впливу на досліджуваний об'єкт, очікуваних результатів господарювання, невикористаних резервів, шляхів виходу з кризи, напрямів підвищення ефективності виробництва тощо.</a:t>
            </a:r>
            <a:endParaRPr lang="ru-RU" dirty="0"/>
          </a:p>
          <a:p>
            <a:pPr>
              <a:buNone/>
            </a:pPr>
            <a:r>
              <a:rPr lang="uk-UA" dirty="0"/>
              <a:t> </a:t>
            </a:r>
            <a:endParaRPr lang="ru-RU" i="1" dirty="0">
              <a:solidFill>
                <a:srgbClr val="002060"/>
              </a:solidFill>
            </a:endParaRPr>
          </a:p>
          <a:p>
            <a:pPr>
              <a:buNone/>
            </a:pPr>
            <a:r>
              <a:rPr lang="uk-UA" b="1" i="1" dirty="0">
                <a:solidFill>
                  <a:srgbClr val="002060"/>
                </a:solidFill>
              </a:rPr>
              <a:t>Метод анкетування</a:t>
            </a:r>
            <a:r>
              <a:rPr lang="uk-UA" dirty="0"/>
              <a:t>(аналітичного експертного оцінювання) полягає в наданні експертом письмових відповідей на запитання анкети.  «–« анкетування - експерт може не зрозуміти запитання анкети, проявити суб'єктивізм, небажання критикувати керівництво і залишати свою письмову відповідь тощо.</a:t>
            </a:r>
            <a:endParaRPr lang="ru-RU" dirty="0"/>
          </a:p>
          <a:p>
            <a:endParaRPr lang="ru-RU" dirty="0"/>
          </a:p>
        </p:txBody>
      </p:sp>
      <p:pic>
        <p:nvPicPr>
          <p:cNvPr id="5" name="Picture 26" descr="blue juggling ball 83680348"/>
          <p:cNvPicPr>
            <a:picLocks noChangeAspect="1" noChangeArrowheads="1"/>
          </p:cNvPicPr>
          <p:nvPr/>
        </p:nvPicPr>
        <p:blipFill>
          <a:blip r:embed="rId2" cstate="print"/>
          <a:srcRect/>
          <a:stretch>
            <a:fillRect/>
          </a:stretch>
        </p:blipFill>
        <p:spPr bwMode="auto">
          <a:xfrm>
            <a:off x="0" y="1643050"/>
            <a:ext cx="547688" cy="534988"/>
          </a:xfrm>
          <a:prstGeom prst="rect">
            <a:avLst/>
          </a:prstGeom>
          <a:noFill/>
          <a:ln w="9525">
            <a:noFill/>
            <a:miter lim="800000"/>
            <a:headEnd/>
            <a:tailEnd/>
          </a:ln>
        </p:spPr>
      </p:pic>
      <p:pic>
        <p:nvPicPr>
          <p:cNvPr id="6" name="Picture 26" descr="blue juggling ball 83680348"/>
          <p:cNvPicPr>
            <a:picLocks noChangeAspect="1" noChangeArrowheads="1"/>
          </p:cNvPicPr>
          <p:nvPr/>
        </p:nvPicPr>
        <p:blipFill>
          <a:blip r:embed="rId2" cstate="print"/>
          <a:srcRect/>
          <a:stretch>
            <a:fillRect/>
          </a:stretch>
        </p:blipFill>
        <p:spPr bwMode="auto">
          <a:xfrm>
            <a:off x="0" y="3000372"/>
            <a:ext cx="547688" cy="534988"/>
          </a:xfrm>
          <a:prstGeom prst="rect">
            <a:avLst/>
          </a:prstGeom>
          <a:noFill/>
          <a:ln w="9525">
            <a:noFill/>
            <a:miter lim="800000"/>
            <a:headEnd/>
            <a:tailEnd/>
          </a:ln>
        </p:spPr>
      </p:pic>
      <p:pic>
        <p:nvPicPr>
          <p:cNvPr id="7" name="Picture 26" descr="blue juggling ball 83680348"/>
          <p:cNvPicPr>
            <a:picLocks noChangeAspect="1" noChangeArrowheads="1"/>
          </p:cNvPicPr>
          <p:nvPr/>
        </p:nvPicPr>
        <p:blipFill>
          <a:blip r:embed="rId2" cstate="print"/>
          <a:srcRect/>
          <a:stretch>
            <a:fillRect/>
          </a:stretch>
        </p:blipFill>
        <p:spPr bwMode="auto">
          <a:xfrm>
            <a:off x="0" y="4572008"/>
            <a:ext cx="547688" cy="53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normAutofit fontScale="70000" lnSpcReduction="20000"/>
          </a:bodyPr>
          <a:lstStyle/>
          <a:p>
            <a:pPr algn="ctr">
              <a:buNone/>
            </a:pPr>
            <a:r>
              <a:rPr lang="uk-UA" sz="4500" b="1" i="1" dirty="0">
                <a:solidFill>
                  <a:srgbClr val="FFC000"/>
                </a:solidFill>
              </a:rPr>
              <a:t>2група  </a:t>
            </a:r>
          </a:p>
          <a:p>
            <a:pPr>
              <a:buNone/>
            </a:pPr>
            <a:r>
              <a:rPr lang="uk-UA" b="1" i="1" dirty="0">
                <a:solidFill>
                  <a:srgbClr val="FFC000"/>
                </a:solidFill>
              </a:rPr>
              <a:t>Колективні експертні методи</a:t>
            </a:r>
            <a:r>
              <a:rPr lang="ru-RU" b="1" dirty="0"/>
              <a:t> </a:t>
            </a:r>
            <a:r>
              <a:rPr lang="uk-UA" dirty="0"/>
              <a:t>– це методи, які забезпечують формування єдиної спільної думки в результаті взаємодії залучених фахівців-експертів.</a:t>
            </a:r>
            <a:endParaRPr lang="ru-RU" dirty="0"/>
          </a:p>
          <a:p>
            <a:pPr>
              <a:buNone/>
            </a:pPr>
            <a:r>
              <a:rPr lang="uk-UA" dirty="0"/>
              <a:t> </a:t>
            </a:r>
            <a:endParaRPr lang="ru-RU" dirty="0"/>
          </a:p>
          <a:p>
            <a:pPr>
              <a:buNone/>
            </a:pPr>
            <a:r>
              <a:rPr lang="uk-UA" b="1" i="1" dirty="0">
                <a:solidFill>
                  <a:srgbClr val="FFC000"/>
                </a:solidFill>
              </a:rPr>
              <a:t>М</a:t>
            </a:r>
            <a:r>
              <a:rPr lang="ru-RU" b="1" i="1" dirty="0" err="1">
                <a:solidFill>
                  <a:srgbClr val="FFC000"/>
                </a:solidFill>
              </a:rPr>
              <a:t>етод</a:t>
            </a:r>
            <a:r>
              <a:rPr lang="ru-RU" b="1" i="1" dirty="0">
                <a:solidFill>
                  <a:srgbClr val="FFC000"/>
                </a:solidFill>
              </a:rPr>
              <a:t> </a:t>
            </a:r>
            <a:r>
              <a:rPr lang="ru-RU" b="1" i="1" dirty="0" err="1">
                <a:solidFill>
                  <a:srgbClr val="FFC000"/>
                </a:solidFill>
              </a:rPr>
              <a:t>комісії</a:t>
            </a:r>
            <a:r>
              <a:rPr lang="ru-RU" b="1" i="1" dirty="0">
                <a:solidFill>
                  <a:srgbClr val="FFC000"/>
                </a:solidFill>
              </a:rPr>
              <a:t> </a:t>
            </a:r>
            <a:r>
              <a:rPr lang="ru-RU" dirty="0"/>
              <a:t>(у тому </a:t>
            </a:r>
            <a:r>
              <a:rPr lang="ru-RU" dirty="0" err="1"/>
              <a:t>числі</a:t>
            </a:r>
            <a:r>
              <a:rPr lang="ru-RU" dirty="0"/>
              <a:t> </a:t>
            </a:r>
            <a:r>
              <a:rPr lang="ru-RU" dirty="0" err="1"/>
              <a:t>проведення</a:t>
            </a:r>
            <a:r>
              <a:rPr lang="ru-RU" dirty="0"/>
              <a:t> </a:t>
            </a:r>
            <a:r>
              <a:rPr lang="ru-RU" dirty="0" err="1"/>
              <a:t>виробничих</a:t>
            </a:r>
            <a:r>
              <a:rPr lang="ru-RU" dirty="0"/>
              <a:t> </a:t>
            </a:r>
            <a:r>
              <a:rPr lang="ru-RU" dirty="0" err="1"/>
              <a:t>нарад</a:t>
            </a:r>
            <a:r>
              <a:rPr lang="ru-RU" dirty="0"/>
              <a:t>, </a:t>
            </a:r>
            <a:r>
              <a:rPr lang="ru-RU" dirty="0" err="1"/>
              <a:t>конференцій</a:t>
            </a:r>
            <a:r>
              <a:rPr lang="ru-RU" dirty="0"/>
              <a:t>, </a:t>
            </a:r>
            <a:r>
              <a:rPr lang="ru-RU" dirty="0" err="1"/>
              <a:t>семінарів</a:t>
            </a:r>
            <a:r>
              <a:rPr lang="ru-RU" dirty="0"/>
              <a:t>, </a:t>
            </a:r>
            <a:r>
              <a:rPr lang="ru-RU" dirty="0" err="1"/>
              <a:t>дискусій</a:t>
            </a:r>
            <a:r>
              <a:rPr lang="ru-RU" dirty="0"/>
              <a:t> за </a:t>
            </a:r>
            <a:r>
              <a:rPr lang="uk-UA" dirty="0"/>
              <a:t>«</a:t>
            </a:r>
            <a:r>
              <a:rPr lang="ru-RU" dirty="0"/>
              <a:t>круглим столом</a:t>
            </a:r>
            <a:r>
              <a:rPr lang="uk-UA" dirty="0"/>
              <a:t>»</a:t>
            </a:r>
            <a:r>
              <a:rPr lang="ru-RU" dirty="0"/>
              <a:t>) </a:t>
            </a:r>
          </a:p>
          <a:p>
            <a:pPr>
              <a:buNone/>
            </a:pPr>
            <a:r>
              <a:rPr lang="uk-UA" dirty="0"/>
              <a:t>-</a:t>
            </a:r>
            <a:r>
              <a:rPr lang="ru-RU" dirty="0" err="1"/>
              <a:t>вироблен</a:t>
            </a:r>
            <a:r>
              <a:rPr lang="uk-UA" dirty="0" err="1"/>
              <a:t>ня</a:t>
            </a:r>
            <a:r>
              <a:rPr lang="ru-RU" dirty="0"/>
              <a:t> </a:t>
            </a:r>
            <a:r>
              <a:rPr lang="ru-RU" dirty="0" err="1"/>
              <a:t>експертами</a:t>
            </a:r>
            <a:r>
              <a:rPr lang="ru-RU" dirty="0"/>
              <a:t> </a:t>
            </a:r>
            <a:r>
              <a:rPr lang="ru-RU" dirty="0" err="1"/>
              <a:t>кращого</a:t>
            </a:r>
            <a:r>
              <a:rPr lang="ru-RU" dirty="0"/>
              <a:t> </a:t>
            </a:r>
            <a:r>
              <a:rPr lang="ru-RU" dirty="0" err="1"/>
              <a:t>варіанта</a:t>
            </a:r>
            <a:r>
              <a:rPr lang="ru-RU" dirty="0"/>
              <a:t> </a:t>
            </a:r>
            <a:r>
              <a:rPr lang="ru-RU" dirty="0" err="1"/>
              <a:t>досягнення</a:t>
            </a:r>
            <a:r>
              <a:rPr lang="ru-RU" dirty="0"/>
              <a:t> </a:t>
            </a:r>
            <a:r>
              <a:rPr lang="ru-RU" dirty="0" err="1"/>
              <a:t>поставленої</a:t>
            </a:r>
            <a:r>
              <a:rPr lang="ru-RU" dirty="0"/>
              <a:t> мети </a:t>
            </a:r>
            <a:r>
              <a:rPr lang="ru-RU" dirty="0" err="1"/>
              <a:t>з</a:t>
            </a:r>
            <a:r>
              <a:rPr lang="ru-RU" dirty="0"/>
              <a:t> </a:t>
            </a:r>
            <a:r>
              <a:rPr lang="ru-RU" dirty="0" err="1"/>
              <a:t>урахуванням</a:t>
            </a:r>
            <a:r>
              <a:rPr lang="ru-RU" dirty="0"/>
              <a:t> </a:t>
            </a:r>
            <a:r>
              <a:rPr lang="ru-RU" dirty="0" err="1"/>
              <a:t>усіх</a:t>
            </a:r>
            <a:r>
              <a:rPr lang="ru-RU" dirty="0"/>
              <a:t> </a:t>
            </a:r>
            <a:r>
              <a:rPr lang="ru-RU" dirty="0" err="1"/>
              <a:t>висловлених</a:t>
            </a:r>
            <a:r>
              <a:rPr lang="ru-RU" dirty="0"/>
              <a:t> на </a:t>
            </a:r>
            <a:r>
              <a:rPr lang="ru-RU" dirty="0" err="1"/>
              <a:t>нараді</a:t>
            </a:r>
            <a:r>
              <a:rPr lang="ru-RU" dirty="0"/>
              <a:t> </a:t>
            </a:r>
            <a:r>
              <a:rPr lang="ru-RU" dirty="0" err="1"/>
              <a:t>пропозицій</a:t>
            </a:r>
            <a:r>
              <a:rPr lang="ru-RU" dirty="0"/>
              <a:t>, </a:t>
            </a:r>
            <a:r>
              <a:rPr lang="ru-RU" dirty="0" err="1"/>
              <a:t>ідей</a:t>
            </a:r>
            <a:r>
              <a:rPr lang="ru-RU" dirty="0"/>
              <a:t>.</a:t>
            </a:r>
          </a:p>
          <a:p>
            <a:pPr>
              <a:buNone/>
            </a:pPr>
            <a:r>
              <a:rPr lang="uk-UA" dirty="0"/>
              <a:t> </a:t>
            </a:r>
            <a:endParaRPr lang="ru-RU" dirty="0"/>
          </a:p>
          <a:p>
            <a:pPr>
              <a:buNone/>
            </a:pPr>
            <a:r>
              <a:rPr lang="ru-RU" b="1" i="1" dirty="0">
                <a:solidFill>
                  <a:srgbClr val="FFC000"/>
                </a:solidFill>
              </a:rPr>
              <a:t>Метод </a:t>
            </a:r>
            <a:r>
              <a:rPr lang="ru-RU" b="1" i="1" dirty="0" err="1">
                <a:solidFill>
                  <a:srgbClr val="FFC000"/>
                </a:solidFill>
              </a:rPr>
              <a:t>відстороненого</a:t>
            </a:r>
            <a:r>
              <a:rPr lang="ru-RU" b="1" i="1" dirty="0">
                <a:solidFill>
                  <a:srgbClr val="FFC000"/>
                </a:solidFill>
              </a:rPr>
              <a:t> </a:t>
            </a:r>
            <a:r>
              <a:rPr lang="ru-RU" b="1" i="1" dirty="0" err="1">
                <a:solidFill>
                  <a:srgbClr val="FFC000"/>
                </a:solidFill>
              </a:rPr>
              <a:t>оцінювання</a:t>
            </a:r>
            <a:r>
              <a:rPr lang="ru-RU" b="1" i="1" dirty="0">
                <a:solidFill>
                  <a:srgbClr val="FFC000"/>
                </a:solidFill>
              </a:rPr>
              <a:t> </a:t>
            </a:r>
          </a:p>
          <a:p>
            <a:pPr>
              <a:buNone/>
            </a:pPr>
            <a:r>
              <a:rPr lang="uk-UA" dirty="0"/>
              <a:t>-</a:t>
            </a:r>
            <a:r>
              <a:rPr lang="ru-RU" dirty="0"/>
              <a:t> </a:t>
            </a:r>
            <a:r>
              <a:rPr lang="ru-RU" dirty="0" err="1"/>
              <a:t>виб</a:t>
            </a:r>
            <a:r>
              <a:rPr lang="uk-UA" dirty="0" err="1"/>
              <a:t>ір</a:t>
            </a:r>
            <a:r>
              <a:rPr lang="uk-UA" dirty="0"/>
              <a:t> </a:t>
            </a:r>
            <a:r>
              <a:rPr lang="ru-RU" dirty="0"/>
              <a:t>оптимального </a:t>
            </a:r>
            <a:r>
              <a:rPr lang="ru-RU" dirty="0" err="1"/>
              <a:t>незалежного</a:t>
            </a:r>
            <a:r>
              <a:rPr lang="ru-RU" dirty="0"/>
              <a:t> </a:t>
            </a:r>
            <a:r>
              <a:rPr lang="ru-RU" dirty="0" err="1"/>
              <a:t>рішення</a:t>
            </a:r>
            <a:r>
              <a:rPr lang="ru-RU" dirty="0"/>
              <a:t> </a:t>
            </a:r>
            <a:r>
              <a:rPr lang="ru-RU" dirty="0" err="1"/>
              <a:t>із</a:t>
            </a:r>
            <a:r>
              <a:rPr lang="ru-RU" dirty="0"/>
              <a:t> числа </a:t>
            </a:r>
            <a:r>
              <a:rPr lang="ru-RU" dirty="0" err="1"/>
              <a:t>висловлених</a:t>
            </a:r>
            <a:r>
              <a:rPr lang="ru-RU" dirty="0"/>
              <a:t> </a:t>
            </a:r>
            <a:r>
              <a:rPr lang="ru-RU" dirty="0" err="1"/>
              <a:t>експертами</a:t>
            </a:r>
            <a:r>
              <a:rPr lang="ru-RU" dirty="0"/>
              <a:t> на </a:t>
            </a:r>
            <a:r>
              <a:rPr lang="ru-RU" dirty="0" err="1"/>
              <a:t>нараді</a:t>
            </a:r>
            <a:r>
              <a:rPr lang="ru-RU" dirty="0"/>
              <a:t>. Робота </a:t>
            </a:r>
            <a:r>
              <a:rPr lang="ru-RU" dirty="0" err="1"/>
              <a:t>наради</a:t>
            </a:r>
            <a:r>
              <a:rPr lang="ru-RU" dirty="0"/>
              <a:t> </a:t>
            </a:r>
            <a:r>
              <a:rPr lang="ru-RU" dirty="0" err="1"/>
              <a:t>поділена</a:t>
            </a:r>
            <a:r>
              <a:rPr lang="ru-RU" dirty="0"/>
              <a:t> на </a:t>
            </a:r>
            <a:r>
              <a:rPr lang="ru-RU" dirty="0" err="1"/>
              <a:t>дві</a:t>
            </a:r>
            <a:r>
              <a:rPr lang="ru-RU" dirty="0"/>
              <a:t> </a:t>
            </a:r>
            <a:r>
              <a:rPr lang="ru-RU" dirty="0" err="1"/>
              <a:t>частини</a:t>
            </a:r>
            <a:r>
              <a:rPr lang="ru-RU" dirty="0"/>
              <a:t>: </a:t>
            </a:r>
            <a:r>
              <a:rPr lang="ru-RU" dirty="0" err="1"/>
              <a:t>висунення</a:t>
            </a:r>
            <a:r>
              <a:rPr lang="ru-RU" dirty="0"/>
              <a:t> </a:t>
            </a:r>
            <a:r>
              <a:rPr lang="ru-RU" dirty="0" err="1"/>
              <a:t>ідей</a:t>
            </a:r>
            <a:r>
              <a:rPr lang="ru-RU" dirty="0"/>
              <a:t> та </a:t>
            </a:r>
            <a:r>
              <a:rPr lang="ru-RU" dirty="0" err="1"/>
              <a:t>їх</a:t>
            </a:r>
            <a:r>
              <a:rPr lang="ru-RU" dirty="0"/>
              <a:t> </a:t>
            </a:r>
            <a:r>
              <a:rPr lang="ru-RU" dirty="0" err="1"/>
              <a:t>критичний</a:t>
            </a:r>
            <a:r>
              <a:rPr lang="ru-RU" dirty="0"/>
              <a:t> </a:t>
            </a:r>
            <a:r>
              <a:rPr lang="ru-RU" dirty="0" err="1"/>
              <a:t>аналіз</a:t>
            </a:r>
            <a:r>
              <a:rPr lang="ru-RU" dirty="0"/>
              <a:t>.</a:t>
            </a:r>
          </a:p>
          <a:p>
            <a:endParaRPr lang="ru-RU" dirty="0"/>
          </a:p>
        </p:txBody>
      </p:sp>
      <p:pic>
        <p:nvPicPr>
          <p:cNvPr id="4" name="Picture 22" descr="yellow juggling ball 83680348"/>
          <p:cNvPicPr>
            <a:picLocks noChangeAspect="1" noChangeArrowheads="1"/>
          </p:cNvPicPr>
          <p:nvPr/>
        </p:nvPicPr>
        <p:blipFill>
          <a:blip r:embed="rId2" cstate="print"/>
          <a:srcRect/>
          <a:stretch>
            <a:fillRect/>
          </a:stretch>
        </p:blipFill>
        <p:spPr bwMode="auto">
          <a:xfrm>
            <a:off x="0" y="4214818"/>
            <a:ext cx="547687" cy="534988"/>
          </a:xfrm>
          <a:prstGeom prst="rect">
            <a:avLst/>
          </a:prstGeom>
          <a:noFill/>
          <a:ln w="9525">
            <a:noFill/>
            <a:miter lim="800000"/>
            <a:headEnd/>
            <a:tailEnd/>
          </a:ln>
        </p:spPr>
      </p:pic>
      <p:pic>
        <p:nvPicPr>
          <p:cNvPr id="5" name="Picture 22" descr="yellow juggling ball 83680348"/>
          <p:cNvPicPr>
            <a:picLocks noChangeAspect="1" noChangeArrowheads="1"/>
          </p:cNvPicPr>
          <p:nvPr/>
        </p:nvPicPr>
        <p:blipFill>
          <a:blip r:embed="rId2" cstate="print"/>
          <a:srcRect/>
          <a:stretch>
            <a:fillRect/>
          </a:stretch>
        </p:blipFill>
        <p:spPr bwMode="auto">
          <a:xfrm>
            <a:off x="0" y="2357430"/>
            <a:ext cx="547687" cy="534988"/>
          </a:xfrm>
          <a:prstGeom prst="rect">
            <a:avLst/>
          </a:prstGeom>
          <a:noFill/>
          <a:ln w="9525">
            <a:noFill/>
            <a:miter lim="800000"/>
            <a:headEnd/>
            <a:tailEnd/>
          </a:ln>
        </p:spPr>
      </p:pic>
      <p:pic>
        <p:nvPicPr>
          <p:cNvPr id="6" name="Picture 22" descr="yellow juggling ball 83680348"/>
          <p:cNvPicPr>
            <a:picLocks noChangeAspect="1" noChangeArrowheads="1"/>
          </p:cNvPicPr>
          <p:nvPr/>
        </p:nvPicPr>
        <p:blipFill>
          <a:blip r:embed="rId2" cstate="print"/>
          <a:srcRect/>
          <a:stretch>
            <a:fillRect/>
          </a:stretch>
        </p:blipFill>
        <p:spPr bwMode="auto">
          <a:xfrm>
            <a:off x="0" y="1214422"/>
            <a:ext cx="547687" cy="53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6043626" cy="5483245"/>
          </a:xfrm>
        </p:spPr>
        <p:txBody>
          <a:bodyPr>
            <a:normAutofit fontScale="62500" lnSpcReduction="20000"/>
          </a:bodyPr>
          <a:lstStyle/>
          <a:p>
            <a:pPr>
              <a:buNone/>
            </a:pPr>
            <a:r>
              <a:rPr lang="uk-UA" b="1" i="1" dirty="0">
                <a:solidFill>
                  <a:srgbClr val="0070C0"/>
                </a:solidFill>
              </a:rPr>
              <a:t>               Метод </a:t>
            </a:r>
            <a:r>
              <a:rPr lang="uk-UA" b="1" i="1" dirty="0" err="1">
                <a:solidFill>
                  <a:srgbClr val="0070C0"/>
                </a:solidFill>
              </a:rPr>
              <a:t>Дельфі</a:t>
            </a:r>
            <a:r>
              <a:rPr lang="ru-RU" b="1" i="1" dirty="0">
                <a:solidFill>
                  <a:srgbClr val="0070C0"/>
                </a:solidFill>
              </a:rPr>
              <a:t> </a:t>
            </a:r>
            <a:endParaRPr lang="ru-RU" i="1" dirty="0">
              <a:solidFill>
                <a:srgbClr val="0070C0"/>
              </a:solidFill>
            </a:endParaRPr>
          </a:p>
          <a:p>
            <a:pPr>
              <a:buNone/>
            </a:pPr>
            <a:r>
              <a:rPr lang="uk-UA" dirty="0" err="1"/>
              <a:t>-передбачає</a:t>
            </a:r>
            <a:r>
              <a:rPr lang="uk-UA" dirty="0"/>
              <a:t> проведення експертного опитування серед групи спеціалістів у кілька турів (3–4 тури) для вибору найкращого із рішень. </a:t>
            </a:r>
            <a:endParaRPr lang="ru-RU" dirty="0"/>
          </a:p>
          <a:p>
            <a:pPr>
              <a:buNone/>
            </a:pPr>
            <a:r>
              <a:rPr lang="uk-UA" dirty="0"/>
              <a:t>-мета-удосконалення групового підходу до вирішення завдання розробки прогнозу, оцінки за рахунок взаємної критики поглядів окремих спеціалістів, висловлюваних без безпосередніх контактів між ними та при збереженні анонімності думок чи аргументів на їх захист.</a:t>
            </a:r>
            <a:endParaRPr lang="ru-RU" dirty="0"/>
          </a:p>
          <a:p>
            <a:pPr>
              <a:buNone/>
            </a:pPr>
            <a:r>
              <a:rPr lang="uk-UA" dirty="0"/>
              <a:t> </a:t>
            </a:r>
            <a:endParaRPr lang="ru-RU" dirty="0"/>
          </a:p>
          <a:p>
            <a:pPr algn="ctr">
              <a:buNone/>
            </a:pPr>
            <a:r>
              <a:rPr lang="uk-UA" b="1" i="1" dirty="0">
                <a:solidFill>
                  <a:srgbClr val="0070C0"/>
                </a:solidFill>
              </a:rPr>
              <a:t>Метод «360 градусів» Пітер </a:t>
            </a:r>
            <a:r>
              <a:rPr lang="uk-UA" b="1" i="1" dirty="0" err="1">
                <a:solidFill>
                  <a:srgbClr val="0070C0"/>
                </a:solidFill>
              </a:rPr>
              <a:t>Уорд</a:t>
            </a:r>
            <a:r>
              <a:rPr lang="uk-UA" b="1" i="1" dirty="0">
                <a:solidFill>
                  <a:srgbClr val="0070C0"/>
                </a:solidFill>
              </a:rPr>
              <a:t> 1987р.</a:t>
            </a:r>
            <a:endParaRPr lang="ru-RU" b="1" i="1" dirty="0">
              <a:solidFill>
                <a:srgbClr val="0070C0"/>
              </a:solidFill>
            </a:endParaRPr>
          </a:p>
          <a:p>
            <a:pPr>
              <a:buNone/>
            </a:pPr>
            <a:r>
              <a:rPr lang="uk-UA" dirty="0"/>
              <a:t>- систематичний збір інформації про роботу індивідуума (або групи), одержуваної від деякого числа осіб, зацікавлених у його роботі, і зворотний зв'язок по ній».</a:t>
            </a:r>
            <a:endParaRPr lang="ru-RU" dirty="0"/>
          </a:p>
          <a:p>
            <a:pPr>
              <a:buNone/>
            </a:pPr>
            <a:r>
              <a:rPr lang="uk-UA" dirty="0" err="1"/>
              <a:t>-це</a:t>
            </a:r>
            <a:r>
              <a:rPr lang="uk-UA" dirty="0"/>
              <a:t> оцінка </a:t>
            </a:r>
            <a:r>
              <a:rPr lang="uk-UA" dirty="0" err="1"/>
              <a:t>компетенцій</a:t>
            </a:r>
            <a:r>
              <a:rPr lang="uk-UA" dirty="0"/>
              <a:t> співробітника керівником, підлеглими, колегами, клієнтами (зовнішніми і внутрішніми), постачальниками та самим співробітником.</a:t>
            </a:r>
            <a:endParaRPr lang="ru-RU" dirty="0"/>
          </a:p>
          <a:p>
            <a:endParaRPr lang="ru-RU" dirty="0"/>
          </a:p>
        </p:txBody>
      </p:sp>
      <p:pic>
        <p:nvPicPr>
          <p:cNvPr id="4" name="Picture 26" descr="blue juggling ball 83680348"/>
          <p:cNvPicPr>
            <a:picLocks noChangeAspect="1" noChangeArrowheads="1"/>
          </p:cNvPicPr>
          <p:nvPr/>
        </p:nvPicPr>
        <p:blipFill>
          <a:blip r:embed="rId2" cstate="print"/>
          <a:srcRect/>
          <a:stretch>
            <a:fillRect/>
          </a:stretch>
        </p:blipFill>
        <p:spPr bwMode="auto">
          <a:xfrm>
            <a:off x="714348" y="428604"/>
            <a:ext cx="547688" cy="534988"/>
          </a:xfrm>
          <a:prstGeom prst="rect">
            <a:avLst/>
          </a:prstGeom>
          <a:noFill/>
          <a:ln w="9525">
            <a:noFill/>
            <a:miter lim="800000"/>
            <a:headEnd/>
            <a:tailEnd/>
          </a:ln>
        </p:spPr>
      </p:pic>
      <p:pic>
        <p:nvPicPr>
          <p:cNvPr id="5" name="Picture 26" descr="blue juggling ball 83680348"/>
          <p:cNvPicPr>
            <a:picLocks noChangeAspect="1" noChangeArrowheads="1"/>
          </p:cNvPicPr>
          <p:nvPr/>
        </p:nvPicPr>
        <p:blipFill>
          <a:blip r:embed="rId2" cstate="print"/>
          <a:srcRect/>
          <a:stretch>
            <a:fillRect/>
          </a:stretch>
        </p:blipFill>
        <p:spPr bwMode="auto">
          <a:xfrm>
            <a:off x="642910" y="3429000"/>
            <a:ext cx="547688" cy="534988"/>
          </a:xfrm>
          <a:prstGeom prst="rect">
            <a:avLst/>
          </a:prstGeom>
          <a:noFill/>
          <a:ln w="9525">
            <a:noFill/>
            <a:miter lim="800000"/>
            <a:headEnd/>
            <a:tailEnd/>
          </a:ln>
        </p:spPr>
      </p:pic>
      <p:pic>
        <p:nvPicPr>
          <p:cNvPr id="6" name="Picture 25" descr="top juggler man suit no red ball3218249"/>
          <p:cNvPicPr>
            <a:picLocks noChangeAspect="1" noChangeArrowheads="1"/>
          </p:cNvPicPr>
          <p:nvPr/>
        </p:nvPicPr>
        <p:blipFill>
          <a:blip r:embed="rId3" cstate="print"/>
          <a:srcRect/>
          <a:stretch>
            <a:fillRect/>
          </a:stretch>
        </p:blipFill>
        <p:spPr bwMode="auto">
          <a:xfrm>
            <a:off x="6286512" y="2124068"/>
            <a:ext cx="2526700" cy="47339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29600" cy="5340369"/>
          </a:xfrm>
        </p:spPr>
        <p:txBody>
          <a:bodyPr>
            <a:normAutofit fontScale="77500" lnSpcReduction="20000"/>
          </a:bodyPr>
          <a:lstStyle/>
          <a:p>
            <a:pPr algn="ctr">
              <a:buNone/>
            </a:pPr>
            <a:r>
              <a:rPr lang="uk-UA" b="1" i="1" dirty="0">
                <a:solidFill>
                  <a:srgbClr val="00B050"/>
                </a:solidFill>
              </a:rPr>
              <a:t>Експертне опитування</a:t>
            </a:r>
            <a:endParaRPr lang="ru-RU" i="1" dirty="0">
              <a:solidFill>
                <a:srgbClr val="00B050"/>
              </a:solidFill>
            </a:endParaRPr>
          </a:p>
          <a:p>
            <a:pPr>
              <a:buNone/>
            </a:pPr>
            <a:r>
              <a:rPr lang="uk-UA" dirty="0"/>
              <a:t>Вивчення   всіх напрямів діяльності, діагностування, прогнозування, оцінюванні станів соціальних об'єктів, прийнятті рішень.</a:t>
            </a:r>
            <a:endParaRPr lang="ru-RU" dirty="0"/>
          </a:p>
          <a:p>
            <a:pPr>
              <a:buNone/>
            </a:pPr>
            <a:r>
              <a:rPr lang="uk-UA" dirty="0"/>
              <a:t> </a:t>
            </a:r>
            <a:endParaRPr lang="ru-RU" dirty="0">
              <a:solidFill>
                <a:srgbClr val="00B050"/>
              </a:solidFill>
            </a:endParaRPr>
          </a:p>
          <a:p>
            <a:pPr algn="ctr">
              <a:buNone/>
            </a:pPr>
            <a:r>
              <a:rPr lang="uk-UA" b="1" i="1" dirty="0">
                <a:solidFill>
                  <a:srgbClr val="00B050"/>
                </a:solidFill>
              </a:rPr>
              <a:t>Методи колективної роботи експертної групи</a:t>
            </a:r>
            <a:r>
              <a:rPr lang="uk-UA" b="1" dirty="0">
                <a:solidFill>
                  <a:srgbClr val="00B050"/>
                </a:solidFill>
              </a:rPr>
              <a:t>:</a:t>
            </a:r>
            <a:endParaRPr lang="ru-RU" dirty="0">
              <a:solidFill>
                <a:srgbClr val="00B050"/>
              </a:solidFill>
            </a:endParaRPr>
          </a:p>
          <a:p>
            <a:pPr>
              <a:buNone/>
            </a:pPr>
            <a:r>
              <a:rPr lang="uk-UA" dirty="0"/>
              <a:t> методи «мозкової атаки», «сценаріїв», «ділових ігор», «нарад».</a:t>
            </a:r>
            <a:endParaRPr lang="ru-RU" dirty="0"/>
          </a:p>
          <a:p>
            <a:pPr>
              <a:buNone/>
            </a:pPr>
            <a:r>
              <a:rPr lang="uk-UA" dirty="0"/>
              <a:t> </a:t>
            </a:r>
            <a:endParaRPr lang="ru-RU" dirty="0"/>
          </a:p>
          <a:p>
            <a:pPr algn="ctr">
              <a:buNone/>
            </a:pPr>
            <a:r>
              <a:rPr lang="uk-UA" b="1" i="1" dirty="0">
                <a:solidFill>
                  <a:srgbClr val="00B050"/>
                </a:solidFill>
              </a:rPr>
              <a:t>Методи отримання індивідуальної думки членів експертної групи</a:t>
            </a:r>
            <a:r>
              <a:rPr lang="uk-UA" i="1" dirty="0">
                <a:solidFill>
                  <a:srgbClr val="00B050"/>
                </a:solidFill>
              </a:rPr>
              <a:t> </a:t>
            </a:r>
            <a:r>
              <a:rPr lang="uk-UA" dirty="0"/>
              <a:t>засновані на попередньому отриманні інформації від експертів, опитуваних незалежно один від одного, з подальшою обробкою отриманих даних. (методи анкетного опитування, інтерв'ю та метод «360 градусів»)</a:t>
            </a:r>
            <a:endParaRPr lang="ru-RU" dirty="0"/>
          </a:p>
          <a:p>
            <a:endParaRPr lang="ru-RU" dirty="0"/>
          </a:p>
        </p:txBody>
      </p:sp>
      <p:pic>
        <p:nvPicPr>
          <p:cNvPr id="4" name="Picture 21" descr="green juggling ball 83680348"/>
          <p:cNvPicPr>
            <a:picLocks noChangeAspect="1" noChangeArrowheads="1"/>
          </p:cNvPicPr>
          <p:nvPr/>
        </p:nvPicPr>
        <p:blipFill>
          <a:blip r:embed="rId2" cstate="print"/>
          <a:srcRect/>
          <a:stretch>
            <a:fillRect/>
          </a:stretch>
        </p:blipFill>
        <p:spPr bwMode="auto">
          <a:xfrm>
            <a:off x="571472" y="642918"/>
            <a:ext cx="547688" cy="534988"/>
          </a:xfrm>
          <a:prstGeom prst="rect">
            <a:avLst/>
          </a:prstGeom>
          <a:noFill/>
          <a:ln w="9525">
            <a:noFill/>
            <a:miter lim="800000"/>
            <a:headEnd/>
            <a:tailEnd/>
          </a:ln>
        </p:spPr>
      </p:pic>
      <p:pic>
        <p:nvPicPr>
          <p:cNvPr id="5" name="Picture 21" descr="green juggling ball 83680348"/>
          <p:cNvPicPr>
            <a:picLocks noChangeAspect="1" noChangeArrowheads="1"/>
          </p:cNvPicPr>
          <p:nvPr/>
        </p:nvPicPr>
        <p:blipFill>
          <a:blip r:embed="rId2" cstate="print"/>
          <a:srcRect/>
          <a:stretch>
            <a:fillRect/>
          </a:stretch>
        </p:blipFill>
        <p:spPr bwMode="auto">
          <a:xfrm>
            <a:off x="500034" y="2428868"/>
            <a:ext cx="547688" cy="534988"/>
          </a:xfrm>
          <a:prstGeom prst="rect">
            <a:avLst/>
          </a:prstGeom>
          <a:noFill/>
          <a:ln w="9525">
            <a:noFill/>
            <a:miter lim="800000"/>
            <a:headEnd/>
            <a:tailEnd/>
          </a:ln>
        </p:spPr>
      </p:pic>
      <p:pic>
        <p:nvPicPr>
          <p:cNvPr id="6" name="Picture 21" descr="green juggling ball 83680348"/>
          <p:cNvPicPr>
            <a:picLocks noChangeAspect="1" noChangeArrowheads="1"/>
          </p:cNvPicPr>
          <p:nvPr/>
        </p:nvPicPr>
        <p:blipFill>
          <a:blip r:embed="rId2" cstate="print"/>
          <a:srcRect/>
          <a:stretch>
            <a:fillRect/>
          </a:stretch>
        </p:blipFill>
        <p:spPr bwMode="auto">
          <a:xfrm>
            <a:off x="500034" y="3857628"/>
            <a:ext cx="547688" cy="53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714356"/>
            <a:ext cx="8229600" cy="4525963"/>
          </a:xfrm>
        </p:spPr>
        <p:txBody>
          <a:bodyPr>
            <a:normAutofit lnSpcReduction="10000"/>
          </a:bodyPr>
          <a:lstStyle/>
          <a:p>
            <a:pPr algn="ctr">
              <a:buNone/>
            </a:pPr>
            <a:r>
              <a:rPr lang="uk-UA" b="1" dirty="0">
                <a:solidFill>
                  <a:srgbClr val="FF0000"/>
                </a:solidFill>
              </a:rPr>
              <a:t>Кваліметрія</a:t>
            </a:r>
            <a:endParaRPr lang="ru-RU" dirty="0">
              <a:solidFill>
                <a:srgbClr val="FF0000"/>
              </a:solidFill>
            </a:endParaRPr>
          </a:p>
          <a:p>
            <a:pPr algn="just">
              <a:buNone/>
            </a:pPr>
            <a:r>
              <a:rPr lang="uk-UA" dirty="0"/>
              <a:t>Термін «кваліметрія» походить від латинського слова </a:t>
            </a:r>
            <a:r>
              <a:rPr lang="uk-UA" dirty="0">
                <a:solidFill>
                  <a:srgbClr val="00B050"/>
                </a:solidFill>
              </a:rPr>
              <a:t>«</a:t>
            </a:r>
            <a:r>
              <a:rPr lang="ru-RU" dirty="0" err="1">
                <a:solidFill>
                  <a:srgbClr val="00B050"/>
                </a:solidFill>
              </a:rPr>
              <a:t>qualitas</a:t>
            </a:r>
            <a:r>
              <a:rPr lang="uk-UA" dirty="0">
                <a:solidFill>
                  <a:srgbClr val="00B050"/>
                </a:solidFill>
              </a:rPr>
              <a:t>» </a:t>
            </a:r>
            <a:r>
              <a:rPr lang="uk-UA" dirty="0"/>
              <a:t>– якість та від грецького </a:t>
            </a:r>
            <a:r>
              <a:rPr lang="uk-UA" dirty="0">
                <a:solidFill>
                  <a:srgbClr val="0070C0"/>
                </a:solidFill>
              </a:rPr>
              <a:t>«</a:t>
            </a:r>
            <a:r>
              <a:rPr lang="ru-RU" dirty="0" err="1">
                <a:solidFill>
                  <a:srgbClr val="0070C0"/>
                </a:solidFill>
              </a:rPr>
              <a:t>metreo</a:t>
            </a:r>
            <a:r>
              <a:rPr lang="uk-UA" dirty="0">
                <a:solidFill>
                  <a:srgbClr val="0070C0"/>
                </a:solidFill>
              </a:rPr>
              <a:t>» </a:t>
            </a:r>
            <a:r>
              <a:rPr lang="uk-UA" dirty="0"/>
              <a:t>– вимірювати.</a:t>
            </a:r>
            <a:endParaRPr lang="ru-RU" dirty="0"/>
          </a:p>
          <a:p>
            <a:pPr algn="just">
              <a:buNone/>
            </a:pPr>
            <a:r>
              <a:rPr lang="uk-UA" dirty="0"/>
              <a:t>- наукова галузь, що об'єднує проблеми, пов'язані з виміром і оцінкою якості продукції та послуг; вивчає проблему оцінки якості будь-яких об'єктів, предметів і процесів, послуг.</a:t>
            </a:r>
            <a:endParaRPr lang="ru-RU" dirty="0"/>
          </a:p>
          <a:p>
            <a:endParaRPr lang="ru-RU" dirty="0"/>
          </a:p>
          <a:p>
            <a:endParaRPr lang="ru-RU" dirty="0"/>
          </a:p>
        </p:txBody>
      </p:sp>
      <p:pic>
        <p:nvPicPr>
          <p:cNvPr id="4" name="Рисунок 3" descr="slide-0.jpg"/>
          <p:cNvPicPr>
            <a:picLocks noChangeAspect="1"/>
          </p:cNvPicPr>
          <p:nvPr/>
        </p:nvPicPr>
        <p:blipFill>
          <a:blip r:embed="rId2" cstate="print"/>
          <a:stretch>
            <a:fillRect/>
          </a:stretch>
        </p:blipFill>
        <p:spPr>
          <a:xfrm>
            <a:off x="3214678" y="5143489"/>
            <a:ext cx="2286015" cy="17145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8229600" cy="4525963"/>
          </a:xfrm>
        </p:spPr>
        <p:txBody>
          <a:bodyPr>
            <a:normAutofit fontScale="77500" lnSpcReduction="20000"/>
          </a:bodyPr>
          <a:lstStyle/>
          <a:p>
            <a:r>
              <a:rPr lang="uk-UA" b="1" dirty="0">
                <a:solidFill>
                  <a:srgbClr val="FF0000"/>
                </a:solidFill>
              </a:rPr>
              <a:t>Кваліметрія:</a:t>
            </a:r>
            <a:endParaRPr lang="ru-RU" dirty="0">
              <a:solidFill>
                <a:srgbClr val="FF0000"/>
              </a:solidFill>
            </a:endParaRPr>
          </a:p>
          <a:p>
            <a:pPr algn="just">
              <a:buNone/>
            </a:pPr>
            <a:r>
              <a:rPr lang="uk-UA" dirty="0"/>
              <a:t>- як наука об'єднує кількісні методи оцінки якості, використовувані для обґрунтування управлінських рішень та суміжних із нею питань управлінської діяльності.</a:t>
            </a:r>
            <a:endParaRPr lang="ru-RU" dirty="0"/>
          </a:p>
          <a:p>
            <a:pPr algn="just">
              <a:buNone/>
            </a:pPr>
            <a:r>
              <a:rPr lang="uk-UA" dirty="0" err="1"/>
              <a:t>-займається</a:t>
            </a:r>
            <a:r>
              <a:rPr lang="uk-UA" dirty="0"/>
              <a:t> визначенням кількісних характеристик об'єктів, пов'язуючи з обґрунтуванням управлінських рішень</a:t>
            </a:r>
            <a:endParaRPr lang="ru-RU" dirty="0"/>
          </a:p>
          <a:p>
            <a:pPr algn="just">
              <a:buNone/>
            </a:pPr>
            <a:r>
              <a:rPr lang="uk-UA" dirty="0" err="1"/>
              <a:t>-здійснює</a:t>
            </a:r>
            <a:r>
              <a:rPr lang="uk-UA" dirty="0"/>
              <a:t> громадське </a:t>
            </a:r>
            <a:r>
              <a:rPr lang="uk-UA" dirty="0" err="1"/>
              <a:t>кваліметричне</a:t>
            </a:r>
            <a:r>
              <a:rPr lang="uk-UA" dirty="0"/>
              <a:t> оцінювання виміром і порівнянням фізичних, економічних, естетичних та інших показників з еталонами.</a:t>
            </a:r>
            <a:endParaRPr lang="ru-RU" dirty="0"/>
          </a:p>
          <a:p>
            <a:pPr algn="just">
              <a:buNone/>
            </a:pPr>
            <a:r>
              <a:rPr lang="uk-UA" dirty="0"/>
              <a:t>- </a:t>
            </a:r>
            <a:r>
              <a:rPr lang="uk-UA" dirty="0" err="1"/>
              <a:t>кваліметричні</a:t>
            </a:r>
            <a:r>
              <a:rPr lang="uk-UA" dirty="0"/>
              <a:t> еталони змінюються і є функцією часу, </a:t>
            </a:r>
            <a:r>
              <a:rPr lang="uk-UA" dirty="0" err="1"/>
              <a:t>природнього</a:t>
            </a:r>
            <a:r>
              <a:rPr lang="uk-UA" dirty="0"/>
              <a:t> та соціального середовища</a:t>
            </a:r>
            <a:endParaRPr lang="ru-RU" dirty="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714356"/>
          <a:ext cx="914400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1143000"/>
          </a:xfrm>
        </p:spPr>
        <p:txBody>
          <a:bodyPr>
            <a:normAutofit fontScale="90000"/>
          </a:bodyPr>
          <a:lstStyle/>
          <a:p>
            <a:r>
              <a:rPr lang="ru-RU" b="1" i="1" dirty="0" err="1">
                <a:solidFill>
                  <a:srgbClr val="C00000"/>
                </a:solidFill>
              </a:rPr>
              <a:t>Об’єкти</a:t>
            </a:r>
            <a:r>
              <a:rPr lang="ru-RU" b="1" i="1" dirty="0">
                <a:solidFill>
                  <a:srgbClr val="C00000"/>
                </a:solidFill>
              </a:rPr>
              <a:t> </a:t>
            </a:r>
            <a:r>
              <a:rPr lang="ru-RU" b="1" i="1" dirty="0" err="1">
                <a:solidFill>
                  <a:srgbClr val="C00000"/>
                </a:solidFill>
              </a:rPr>
              <a:t>кваліметрії</a:t>
            </a:r>
            <a:r>
              <a:rPr lang="ru-RU" b="1" dirty="0">
                <a:solidFill>
                  <a:srgbClr val="C00000"/>
                </a:solidFill>
              </a:rPr>
              <a:t>:</a:t>
            </a:r>
            <a:br>
              <a:rPr lang="ru-RU" dirty="0">
                <a:solidFill>
                  <a:srgbClr val="C00000"/>
                </a:solidFill>
              </a:rPr>
            </a:br>
            <a:endParaRPr lang="ru-RU" dirty="0">
              <a:solidFill>
                <a:srgbClr val="C00000"/>
              </a:solidFill>
            </a:endParaRPr>
          </a:p>
        </p:txBody>
      </p:sp>
      <p:graphicFrame>
        <p:nvGraphicFramePr>
          <p:cNvPr id="4" name="Содержимое 3"/>
          <p:cNvGraphicFramePr>
            <a:graphicFrameLocks noGrp="1"/>
          </p:cNvGraphicFramePr>
          <p:nvPr>
            <p:ph idx="1"/>
          </p:nvPr>
        </p:nvGraphicFramePr>
        <p:xfrm>
          <a:off x="0" y="1357298"/>
          <a:ext cx="914400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3375" y="332656"/>
            <a:ext cx="8147248" cy="5760640"/>
          </a:xfrm>
        </p:spPr>
        <p:txBody>
          <a:bodyPr>
            <a:normAutofit fontScale="85000" lnSpcReduction="10000"/>
          </a:bodyPr>
          <a:lstStyle/>
          <a:p>
            <a:pPr algn="just">
              <a:buNone/>
            </a:pPr>
            <a:r>
              <a:rPr lang="uk-UA" b="1" i="1" dirty="0">
                <a:solidFill>
                  <a:srgbClr val="C00000"/>
                </a:solidFill>
              </a:rPr>
              <a:t>Правила Кваліметрії:</a:t>
            </a:r>
          </a:p>
          <a:p>
            <a:pPr algn="just">
              <a:buNone/>
            </a:pPr>
            <a:endParaRPr lang="ru-RU" i="1" dirty="0">
              <a:solidFill>
                <a:srgbClr val="C00000"/>
              </a:solidFill>
            </a:endParaRPr>
          </a:p>
          <a:p>
            <a:pPr algn="just"/>
            <a:r>
              <a:rPr lang="uk-UA" i="1" dirty="0" err="1"/>
              <a:t>-підхід</a:t>
            </a:r>
            <a:r>
              <a:rPr lang="uk-UA" i="1" dirty="0"/>
              <a:t> до якості як єдиного динамічного поєднання окремих властивостей</a:t>
            </a:r>
            <a:r>
              <a:rPr lang="uk-UA" dirty="0"/>
              <a:t>;</a:t>
            </a:r>
            <a:endParaRPr lang="ru-RU" dirty="0"/>
          </a:p>
          <a:p>
            <a:pPr algn="just"/>
            <a:r>
              <a:rPr lang="uk-UA" i="1" dirty="0" err="1"/>
              <a:t>-через</a:t>
            </a:r>
            <a:r>
              <a:rPr lang="uk-UA" i="1" dirty="0"/>
              <a:t> випадкові показники неможливо робити об'єктивні висновки щодо якості продукції</a:t>
            </a:r>
            <a:r>
              <a:rPr lang="uk-UA" dirty="0"/>
              <a:t>;</a:t>
            </a:r>
            <a:endParaRPr lang="ru-RU" dirty="0"/>
          </a:p>
          <a:p>
            <a:pPr algn="just"/>
            <a:r>
              <a:rPr lang="uk-UA" i="1" dirty="0" err="1"/>
              <a:t>-теоретичне</a:t>
            </a:r>
            <a:r>
              <a:rPr lang="uk-UA" i="1" dirty="0"/>
              <a:t> визнання практичної можливості виміру</a:t>
            </a:r>
            <a:r>
              <a:rPr lang="uk-UA" dirty="0"/>
              <a:t>, поєднання комплексного, узагальненого та інтегрального оцінювання якості;</a:t>
            </a:r>
            <a:endParaRPr lang="ru-RU" dirty="0"/>
          </a:p>
          <a:p>
            <a:pPr algn="just"/>
            <a:r>
              <a:rPr lang="uk-UA" i="1" dirty="0" err="1"/>
              <a:t>-визнання</a:t>
            </a:r>
            <a:r>
              <a:rPr lang="uk-UA" i="1" dirty="0"/>
              <a:t> практичної необхідності методів кількісної оцінки якості продукції, вирішення завдань функцій планування і контролю на різних </a:t>
            </a:r>
            <a:r>
              <a:rPr lang="uk-UA" dirty="0"/>
              <a:t>рівнях діяльності організації.</a:t>
            </a:r>
            <a:endParaRPr lang="ru-RU" dirty="0"/>
          </a:p>
          <a:p>
            <a:pPr algn="just"/>
            <a:endParaRPr lang="ru-RU" dirty="0"/>
          </a:p>
        </p:txBody>
      </p:sp>
      <p:pic>
        <p:nvPicPr>
          <p:cNvPr id="4" name="Picture 6" descr="MCj04338000000[1]"/>
          <p:cNvPicPr>
            <a:picLocks noChangeArrowheads="1"/>
          </p:cNvPicPr>
          <p:nvPr/>
        </p:nvPicPr>
        <p:blipFill>
          <a:blip r:embed="rId2" cstate="print"/>
          <a:srcRect/>
          <a:stretch>
            <a:fillRect/>
          </a:stretch>
        </p:blipFill>
        <p:spPr bwMode="auto">
          <a:xfrm>
            <a:off x="0" y="1000108"/>
            <a:ext cx="666750" cy="666750"/>
          </a:xfrm>
          <a:prstGeom prst="rect">
            <a:avLst/>
          </a:prstGeom>
          <a:noFill/>
          <a:ln w="9525">
            <a:noFill/>
            <a:miter lim="800000"/>
            <a:headEnd/>
            <a:tailEnd/>
          </a:ln>
        </p:spPr>
      </p:pic>
      <p:pic>
        <p:nvPicPr>
          <p:cNvPr id="5" name="Picture 6" descr="MCj04338000000[1]"/>
          <p:cNvPicPr>
            <a:picLocks noChangeArrowheads="1"/>
          </p:cNvPicPr>
          <p:nvPr/>
        </p:nvPicPr>
        <p:blipFill>
          <a:blip r:embed="rId2" cstate="print"/>
          <a:srcRect/>
          <a:stretch>
            <a:fillRect/>
          </a:stretch>
        </p:blipFill>
        <p:spPr bwMode="auto">
          <a:xfrm>
            <a:off x="0" y="1785926"/>
            <a:ext cx="666750" cy="666750"/>
          </a:xfrm>
          <a:prstGeom prst="rect">
            <a:avLst/>
          </a:prstGeom>
          <a:noFill/>
          <a:ln w="9525">
            <a:noFill/>
            <a:miter lim="800000"/>
            <a:headEnd/>
            <a:tailEnd/>
          </a:ln>
        </p:spPr>
      </p:pic>
      <p:pic>
        <p:nvPicPr>
          <p:cNvPr id="6" name="Picture 6" descr="MCj04338000000[1]"/>
          <p:cNvPicPr>
            <a:picLocks noChangeArrowheads="1"/>
          </p:cNvPicPr>
          <p:nvPr/>
        </p:nvPicPr>
        <p:blipFill>
          <a:blip r:embed="rId2" cstate="print"/>
          <a:srcRect/>
          <a:stretch>
            <a:fillRect/>
          </a:stretch>
        </p:blipFill>
        <p:spPr bwMode="auto">
          <a:xfrm>
            <a:off x="0" y="2714620"/>
            <a:ext cx="666750" cy="666750"/>
          </a:xfrm>
          <a:prstGeom prst="rect">
            <a:avLst/>
          </a:prstGeom>
          <a:noFill/>
          <a:ln w="9525">
            <a:noFill/>
            <a:miter lim="800000"/>
            <a:headEnd/>
            <a:tailEnd/>
          </a:ln>
        </p:spPr>
      </p:pic>
      <p:pic>
        <p:nvPicPr>
          <p:cNvPr id="7" name="Picture 6" descr="MCj04338000000[1]"/>
          <p:cNvPicPr>
            <a:picLocks noChangeArrowheads="1"/>
          </p:cNvPicPr>
          <p:nvPr/>
        </p:nvPicPr>
        <p:blipFill>
          <a:blip r:embed="rId2" cstate="print"/>
          <a:srcRect/>
          <a:stretch>
            <a:fillRect/>
          </a:stretch>
        </p:blipFill>
        <p:spPr bwMode="auto">
          <a:xfrm>
            <a:off x="0" y="4143380"/>
            <a:ext cx="666750" cy="66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8640960" cy="5411807"/>
          </a:xfrm>
        </p:spPr>
        <p:txBody>
          <a:bodyPr>
            <a:noAutofit/>
          </a:bodyPr>
          <a:lstStyle/>
          <a:p>
            <a:pPr algn="just">
              <a:buNone/>
            </a:pPr>
            <a:r>
              <a:rPr lang="uk-UA" sz="2300" b="1" u="sng" dirty="0"/>
              <a:t>Принципи кваліметрії:</a:t>
            </a:r>
            <a:endParaRPr lang="ru-RU" sz="2300" u="sng" dirty="0"/>
          </a:p>
          <a:p>
            <a:pPr algn="just"/>
            <a:r>
              <a:rPr lang="uk-UA" sz="2300" dirty="0"/>
              <a:t>1. Кваліметрія має давати практиці діяльності організацій суспільно корисні методи кількісної оцінки властивостей різноманітних об'єктів дослідження.</a:t>
            </a:r>
            <a:endParaRPr lang="ru-RU" sz="2300" dirty="0"/>
          </a:p>
          <a:p>
            <a:pPr algn="just"/>
            <a:r>
              <a:rPr lang="uk-UA" sz="2300" dirty="0"/>
              <a:t>2. Пріоритети під час вибору визначальних показників з метою оцінки якості завжди спрямовані на потреби споживача.</a:t>
            </a:r>
            <a:endParaRPr lang="ru-RU" sz="2300" dirty="0"/>
          </a:p>
          <a:p>
            <a:pPr algn="just"/>
            <a:r>
              <a:rPr lang="uk-UA" sz="2300" dirty="0"/>
              <a:t>3. </a:t>
            </a:r>
            <a:r>
              <a:rPr lang="uk-UA" sz="2300" dirty="0" err="1"/>
              <a:t>Кваліметрична</a:t>
            </a:r>
            <a:r>
              <a:rPr lang="uk-UA" sz="2300" dirty="0"/>
              <a:t> оцінка якості продукції, товарів та послуг може бути отримана без наявності еталона, зокрема бази порівняння, базових значень показників, які визначають властивості і якість об'єкта загалом.</a:t>
            </a:r>
            <a:endParaRPr lang="ru-RU" sz="2300" dirty="0"/>
          </a:p>
          <a:p>
            <a:pPr algn="just"/>
            <a:r>
              <a:rPr lang="uk-UA" sz="2300" dirty="0"/>
              <a:t>4. Показник рівня порівняння чи узагальнення визначається відповідними показниками попереднього ієрархічного рівня.</a:t>
            </a:r>
            <a:endParaRPr lang="ru-RU" sz="2300" dirty="0"/>
          </a:p>
          <a:p>
            <a:pPr algn="just"/>
            <a:r>
              <a:rPr lang="uk-UA" sz="2300" dirty="0"/>
              <a:t>5 При визначенні комплексного показника якості об'єкта кожен показник його властивостей може піддаватися кореляції коефіцієнтом значимості (вагомості), залежно від його «питомої ваги».</a:t>
            </a:r>
            <a:endParaRPr lang="ru-RU"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5543560" cy="5768997"/>
          </a:xfrm>
        </p:spPr>
        <p:txBody>
          <a:bodyPr>
            <a:normAutofit fontScale="62500" lnSpcReduction="20000"/>
          </a:bodyPr>
          <a:lstStyle/>
          <a:p>
            <a:r>
              <a:rPr lang="uk-UA" sz="4500" b="1" i="1" dirty="0">
                <a:solidFill>
                  <a:schemeClr val="accent5">
                    <a:lumMod val="75000"/>
                  </a:schemeClr>
                </a:solidFill>
              </a:rPr>
              <a:t>П</a:t>
            </a:r>
            <a:r>
              <a:rPr lang="ru-RU" sz="4500" b="1" i="1" dirty="0" err="1">
                <a:solidFill>
                  <a:schemeClr val="accent5">
                    <a:lumMod val="75000"/>
                  </a:schemeClr>
                </a:solidFill>
              </a:rPr>
              <a:t>рактичні</a:t>
            </a:r>
            <a:r>
              <a:rPr lang="ru-RU" sz="4500" b="1" i="1" dirty="0">
                <a:solidFill>
                  <a:schemeClr val="accent5">
                    <a:lumMod val="75000"/>
                  </a:schemeClr>
                </a:solidFill>
              </a:rPr>
              <a:t> </a:t>
            </a:r>
            <a:r>
              <a:rPr lang="ru-RU" sz="4500" b="1" i="1" dirty="0" err="1">
                <a:solidFill>
                  <a:schemeClr val="accent5">
                    <a:lumMod val="75000"/>
                  </a:schemeClr>
                </a:solidFill>
              </a:rPr>
              <a:t>завдання</a:t>
            </a:r>
            <a:r>
              <a:rPr lang="uk-UA" sz="4500" b="1" i="1" dirty="0">
                <a:solidFill>
                  <a:schemeClr val="accent5">
                    <a:lumMod val="75000"/>
                  </a:schemeClr>
                </a:solidFill>
              </a:rPr>
              <a:t> Кваліметрії</a:t>
            </a:r>
            <a:r>
              <a:rPr lang="ru-RU" sz="4500" b="1" i="1" dirty="0">
                <a:solidFill>
                  <a:schemeClr val="accent5">
                    <a:lumMod val="75000"/>
                  </a:schemeClr>
                </a:solidFill>
              </a:rPr>
              <a:t>:</a:t>
            </a:r>
            <a:endParaRPr lang="ru-RU" sz="4500" i="1" dirty="0">
              <a:solidFill>
                <a:schemeClr val="accent5">
                  <a:lumMod val="75000"/>
                </a:schemeClr>
              </a:solidFill>
            </a:endParaRPr>
          </a:p>
          <a:p>
            <a:r>
              <a:rPr lang="ru-RU" dirty="0"/>
              <a:t>· </a:t>
            </a:r>
            <a:r>
              <a:rPr lang="ru-RU" dirty="0" err="1"/>
              <a:t>розробк</a:t>
            </a:r>
            <a:r>
              <a:rPr lang="uk-UA" dirty="0"/>
              <a:t>а</a:t>
            </a:r>
            <a:r>
              <a:rPr lang="ru-RU" dirty="0"/>
              <a:t> </a:t>
            </a:r>
            <a:r>
              <a:rPr lang="ru-RU" dirty="0" err="1"/>
              <a:t>методів</a:t>
            </a:r>
            <a:r>
              <a:rPr lang="ru-RU" dirty="0"/>
              <a:t> </a:t>
            </a:r>
            <a:r>
              <a:rPr lang="ru-RU" dirty="0" err="1"/>
              <a:t>визначення</a:t>
            </a:r>
            <a:r>
              <a:rPr lang="ru-RU" dirty="0"/>
              <a:t> </a:t>
            </a:r>
            <a:r>
              <a:rPr lang="ru-RU" dirty="0" err="1"/>
              <a:t>чисельних</a:t>
            </a:r>
            <a:r>
              <a:rPr lang="ru-RU" dirty="0"/>
              <a:t> </a:t>
            </a:r>
            <a:r>
              <a:rPr lang="ru-RU" dirty="0" err="1"/>
              <a:t>значень</a:t>
            </a:r>
            <a:r>
              <a:rPr lang="ru-RU" dirty="0"/>
              <a:t> </a:t>
            </a:r>
            <a:r>
              <a:rPr lang="ru-RU" dirty="0" err="1"/>
              <a:t>показників</a:t>
            </a:r>
            <a:r>
              <a:rPr lang="ru-RU" dirty="0"/>
              <a:t> </a:t>
            </a:r>
            <a:r>
              <a:rPr lang="ru-RU" dirty="0" err="1"/>
              <a:t>якості</a:t>
            </a:r>
            <a:r>
              <a:rPr lang="ru-RU" dirty="0"/>
              <a:t> </a:t>
            </a:r>
            <a:r>
              <a:rPr lang="ru-RU" dirty="0" err="1"/>
              <a:t>продукції</a:t>
            </a:r>
            <a:r>
              <a:rPr lang="ru-RU" dirty="0"/>
              <a:t>, </a:t>
            </a:r>
            <a:r>
              <a:rPr lang="ru-RU" dirty="0" err="1"/>
              <a:t>збір</a:t>
            </a:r>
            <a:r>
              <a:rPr lang="ru-RU" dirty="0"/>
              <a:t> та </a:t>
            </a:r>
            <a:r>
              <a:rPr lang="ru-RU" dirty="0" err="1"/>
              <a:t>обробку</a:t>
            </a:r>
            <a:r>
              <a:rPr lang="ru-RU" dirty="0"/>
              <a:t> </a:t>
            </a:r>
            <a:r>
              <a:rPr lang="ru-RU" dirty="0" err="1"/>
              <a:t>даних</a:t>
            </a:r>
            <a:r>
              <a:rPr lang="ru-RU" dirty="0"/>
              <a:t> для </a:t>
            </a:r>
            <a:r>
              <a:rPr lang="ru-RU" dirty="0" err="1"/>
              <a:t>їх</a:t>
            </a:r>
            <a:r>
              <a:rPr lang="ru-RU" dirty="0"/>
              <a:t> </a:t>
            </a:r>
            <a:r>
              <a:rPr lang="ru-RU" dirty="0" err="1"/>
              <a:t>обчислення</a:t>
            </a:r>
            <a:r>
              <a:rPr lang="ru-RU" dirty="0"/>
              <a:t> та </a:t>
            </a:r>
            <a:r>
              <a:rPr lang="ru-RU" dirty="0" err="1"/>
              <a:t>встановлення</a:t>
            </a:r>
            <a:r>
              <a:rPr lang="ru-RU" dirty="0"/>
              <a:t> </a:t>
            </a:r>
            <a:r>
              <a:rPr lang="ru-RU" dirty="0" err="1"/>
              <a:t>вимог</a:t>
            </a:r>
            <a:r>
              <a:rPr lang="ru-RU" dirty="0"/>
              <a:t> до </a:t>
            </a:r>
            <a:r>
              <a:rPr lang="ru-RU" dirty="0" err="1"/>
              <a:t>точності</a:t>
            </a:r>
            <a:r>
              <a:rPr lang="ru-RU" dirty="0"/>
              <a:t> таких </a:t>
            </a:r>
            <a:r>
              <a:rPr lang="ru-RU" dirty="0" err="1"/>
              <a:t>обчислень</a:t>
            </a:r>
            <a:r>
              <a:rPr lang="ru-RU" dirty="0"/>
              <a:t>;</a:t>
            </a:r>
          </a:p>
          <a:p>
            <a:r>
              <a:rPr lang="ru-RU" dirty="0"/>
              <a:t>· </a:t>
            </a:r>
            <a:r>
              <a:rPr lang="ru-RU" dirty="0" err="1"/>
              <a:t>розробк</a:t>
            </a:r>
            <a:r>
              <a:rPr lang="uk-UA" dirty="0"/>
              <a:t>а</a:t>
            </a:r>
            <a:r>
              <a:rPr lang="ru-RU" dirty="0"/>
              <a:t> </a:t>
            </a:r>
            <a:r>
              <a:rPr lang="ru-RU" dirty="0" err="1"/>
              <a:t>методів</a:t>
            </a:r>
            <a:r>
              <a:rPr lang="ru-RU" dirty="0"/>
              <a:t> </a:t>
            </a:r>
            <a:r>
              <a:rPr lang="ru-RU" dirty="0" err="1"/>
              <a:t>визначення</a:t>
            </a:r>
            <a:r>
              <a:rPr lang="ru-RU" dirty="0"/>
              <a:t> </a:t>
            </a:r>
            <a:r>
              <a:rPr lang="ru-RU" dirty="0" err="1"/>
              <a:t>оптимальних</a:t>
            </a:r>
            <a:r>
              <a:rPr lang="ru-RU" dirty="0"/>
              <a:t> </a:t>
            </a:r>
            <a:r>
              <a:rPr lang="ru-RU" dirty="0" err="1"/>
              <a:t>значень</a:t>
            </a:r>
            <a:r>
              <a:rPr lang="ru-RU" dirty="0"/>
              <a:t> характеристик </a:t>
            </a:r>
            <a:r>
              <a:rPr lang="ru-RU" dirty="0" err="1"/>
              <a:t>показників</a:t>
            </a:r>
            <a:r>
              <a:rPr lang="ru-RU" dirty="0"/>
              <a:t> </a:t>
            </a:r>
            <a:r>
              <a:rPr lang="ru-RU" dirty="0" err="1"/>
              <a:t>якості</a:t>
            </a:r>
            <a:r>
              <a:rPr lang="ru-RU" dirty="0"/>
              <a:t> </a:t>
            </a:r>
            <a:r>
              <a:rPr lang="ru-RU" dirty="0" err="1"/>
              <a:t>різних</a:t>
            </a:r>
            <a:r>
              <a:rPr lang="ru-RU" dirty="0"/>
              <a:t> </a:t>
            </a:r>
            <a:r>
              <a:rPr lang="ru-RU" dirty="0" err="1"/>
              <a:t>видів</a:t>
            </a:r>
            <a:r>
              <a:rPr lang="ru-RU" dirty="0"/>
              <a:t> </a:t>
            </a:r>
            <a:r>
              <a:rPr lang="ru-RU" dirty="0" err="1"/>
              <a:t>продукції</a:t>
            </a:r>
            <a:r>
              <a:rPr lang="ru-RU" dirty="0"/>
              <a:t>;</a:t>
            </a:r>
          </a:p>
          <a:p>
            <a:r>
              <a:rPr lang="ru-RU" dirty="0"/>
              <a:t>· </a:t>
            </a:r>
            <a:r>
              <a:rPr lang="ru-RU" dirty="0" err="1"/>
              <a:t>обґрунтування</a:t>
            </a:r>
            <a:r>
              <a:rPr lang="ru-RU" dirty="0"/>
              <a:t> </a:t>
            </a:r>
            <a:r>
              <a:rPr lang="ru-RU" dirty="0" err="1"/>
              <a:t>вибору</a:t>
            </a:r>
            <a:r>
              <a:rPr lang="ru-RU" dirty="0"/>
              <a:t> та </a:t>
            </a:r>
            <a:r>
              <a:rPr lang="ru-RU" dirty="0" err="1"/>
              <a:t>встановлення</a:t>
            </a:r>
            <a:r>
              <a:rPr lang="ru-RU" dirty="0"/>
              <a:t> складу </a:t>
            </a:r>
            <a:r>
              <a:rPr lang="ru-RU" dirty="0" err="1"/>
              <a:t>показників</a:t>
            </a:r>
            <a:r>
              <a:rPr lang="ru-RU" dirty="0"/>
              <a:t> </a:t>
            </a:r>
            <a:r>
              <a:rPr lang="ru-RU" dirty="0" err="1"/>
              <a:t>якості</a:t>
            </a:r>
            <a:r>
              <a:rPr lang="ru-RU" dirty="0"/>
              <a:t> </a:t>
            </a:r>
            <a:r>
              <a:rPr lang="ru-RU" dirty="0" err="1"/>
              <a:t>продукції</a:t>
            </a:r>
            <a:r>
              <a:rPr lang="ru-RU" dirty="0"/>
              <a:t> </a:t>
            </a:r>
            <a:r>
              <a:rPr lang="ru-RU" dirty="0" err="1"/>
              <a:t>під</a:t>
            </a:r>
            <a:r>
              <a:rPr lang="ru-RU" dirty="0"/>
              <a:t> час </a:t>
            </a:r>
            <a:r>
              <a:rPr lang="ru-RU" dirty="0" err="1"/>
              <a:t>прогнозування</a:t>
            </a:r>
            <a:r>
              <a:rPr lang="ru-RU" dirty="0"/>
              <a:t> та </a:t>
            </a:r>
            <a:r>
              <a:rPr lang="ru-RU" dirty="0" err="1"/>
              <a:t>планування</a:t>
            </a:r>
            <a:r>
              <a:rPr lang="ru-RU" dirty="0"/>
              <a:t> </a:t>
            </a:r>
            <a:r>
              <a:rPr lang="ru-RU" dirty="0" err="1"/>
              <a:t>поліпшення</a:t>
            </a:r>
            <a:r>
              <a:rPr lang="ru-RU" dirty="0"/>
              <a:t> </a:t>
            </a:r>
            <a:r>
              <a:rPr lang="ru-RU" dirty="0" err="1"/>
              <a:t>якості</a:t>
            </a:r>
            <a:r>
              <a:rPr lang="ru-RU" dirty="0"/>
              <a:t>;</a:t>
            </a:r>
          </a:p>
          <a:p>
            <a:r>
              <a:rPr lang="ru-RU" dirty="0"/>
              <a:t>· </a:t>
            </a:r>
            <a:r>
              <a:rPr lang="ru-RU" dirty="0" err="1"/>
              <a:t>розробк</a:t>
            </a:r>
            <a:r>
              <a:rPr lang="uk-UA" dirty="0"/>
              <a:t>а</a:t>
            </a:r>
            <a:r>
              <a:rPr lang="ru-RU" dirty="0"/>
              <a:t> </a:t>
            </a:r>
            <a:r>
              <a:rPr lang="ru-RU" dirty="0" err="1"/>
              <a:t>єдиних</a:t>
            </a:r>
            <a:r>
              <a:rPr lang="ru-RU" dirty="0"/>
              <a:t> </a:t>
            </a:r>
            <a:r>
              <a:rPr lang="ru-RU" dirty="0" err="1"/>
              <a:t>методів</a:t>
            </a:r>
            <a:r>
              <a:rPr lang="ru-RU" dirty="0"/>
              <a:t> </a:t>
            </a:r>
            <a:r>
              <a:rPr lang="ru-RU" dirty="0" err="1"/>
              <a:t>і</a:t>
            </a:r>
            <a:r>
              <a:rPr lang="ru-RU" dirty="0"/>
              <a:t> </a:t>
            </a:r>
            <a:r>
              <a:rPr lang="ru-RU" dirty="0" err="1"/>
              <a:t>принципів</a:t>
            </a:r>
            <a:r>
              <a:rPr lang="ru-RU" dirty="0"/>
              <a:t> </a:t>
            </a:r>
            <a:r>
              <a:rPr lang="ru-RU" dirty="0" err="1"/>
              <a:t>вимірювання</a:t>
            </a:r>
            <a:r>
              <a:rPr lang="ru-RU" dirty="0"/>
              <a:t> та </a:t>
            </a:r>
            <a:r>
              <a:rPr lang="ru-RU" dirty="0" err="1"/>
              <a:t>оцінки</a:t>
            </a:r>
            <a:r>
              <a:rPr lang="ru-RU" dirty="0"/>
              <a:t> </a:t>
            </a:r>
            <a:r>
              <a:rPr lang="ru-RU" dirty="0" err="1"/>
              <a:t>рівня</a:t>
            </a:r>
            <a:r>
              <a:rPr lang="ru-RU" dirty="0"/>
              <a:t> </a:t>
            </a:r>
            <a:r>
              <a:rPr lang="ru-RU" dirty="0" err="1"/>
              <a:t>якості</a:t>
            </a:r>
            <a:r>
              <a:rPr lang="ru-RU" dirty="0"/>
              <a:t> </a:t>
            </a:r>
            <a:r>
              <a:rPr lang="ru-RU" dirty="0" err="1"/>
              <a:t>продукції</a:t>
            </a:r>
            <a:r>
              <a:rPr lang="ru-RU" dirty="0"/>
              <a:t> для </a:t>
            </a:r>
            <a:r>
              <a:rPr lang="ru-RU" dirty="0" err="1"/>
              <a:t>забезпечення</a:t>
            </a:r>
            <a:r>
              <a:rPr lang="ru-RU" dirty="0"/>
              <a:t> </a:t>
            </a:r>
            <a:r>
              <a:rPr lang="ru-RU" dirty="0" err="1"/>
              <a:t>репрезентованості</a:t>
            </a:r>
            <a:r>
              <a:rPr lang="ru-RU" dirty="0"/>
              <a:t> та </a:t>
            </a:r>
            <a:r>
              <a:rPr lang="ru-RU" dirty="0" err="1"/>
              <a:t>можливості</a:t>
            </a:r>
            <a:r>
              <a:rPr lang="ru-RU" dirty="0"/>
              <a:t> </a:t>
            </a:r>
            <a:r>
              <a:rPr lang="ru-RU" dirty="0" err="1"/>
              <a:t>зіставлення</a:t>
            </a:r>
            <a:r>
              <a:rPr lang="ru-RU" dirty="0"/>
              <a:t> </a:t>
            </a:r>
            <a:r>
              <a:rPr lang="ru-RU" dirty="0" err="1"/>
              <a:t>результатів</a:t>
            </a:r>
            <a:r>
              <a:rPr lang="ru-RU" dirty="0"/>
              <a:t> </a:t>
            </a:r>
            <a:r>
              <a:rPr lang="ru-RU" dirty="0" err="1"/>
              <a:t>оцінки</a:t>
            </a:r>
            <a:r>
              <a:rPr lang="ru-RU" dirty="0"/>
              <a:t>;</a:t>
            </a:r>
          </a:p>
          <a:p>
            <a:r>
              <a:rPr lang="ru-RU" dirty="0"/>
              <a:t>· </a:t>
            </a:r>
            <a:r>
              <a:rPr lang="ru-RU" dirty="0" err="1"/>
              <a:t>розробк</a:t>
            </a:r>
            <a:r>
              <a:rPr lang="uk-UA" dirty="0"/>
              <a:t>а</a:t>
            </a:r>
            <a:r>
              <a:rPr lang="ru-RU" dirty="0"/>
              <a:t> </a:t>
            </a:r>
            <a:r>
              <a:rPr lang="ru-RU" dirty="0" err="1"/>
              <a:t>єдиних</a:t>
            </a:r>
            <a:r>
              <a:rPr lang="ru-RU" dirty="0"/>
              <a:t> </a:t>
            </a:r>
            <a:r>
              <a:rPr lang="ru-RU" dirty="0" err="1"/>
              <a:t>принципів</a:t>
            </a:r>
            <a:r>
              <a:rPr lang="ru-RU" dirty="0"/>
              <a:t> та </a:t>
            </a:r>
            <a:r>
              <a:rPr lang="ru-RU" dirty="0" err="1"/>
              <a:t>методів</a:t>
            </a:r>
            <a:r>
              <a:rPr lang="ru-RU" dirty="0"/>
              <a:t> </a:t>
            </a:r>
            <a:r>
              <a:rPr lang="ru-RU" dirty="0" err="1"/>
              <a:t>оцінки</a:t>
            </a:r>
            <a:r>
              <a:rPr lang="ru-RU" dirty="0"/>
              <a:t> </a:t>
            </a:r>
            <a:r>
              <a:rPr lang="ru-RU" dirty="0" err="1"/>
              <a:t>окремих</a:t>
            </a:r>
            <a:r>
              <a:rPr lang="ru-RU" dirty="0"/>
              <a:t> </a:t>
            </a:r>
            <a:r>
              <a:rPr lang="ru-RU" dirty="0" err="1"/>
              <a:t>властивостей</a:t>
            </a:r>
            <a:r>
              <a:rPr lang="ru-RU" dirty="0"/>
              <a:t> </a:t>
            </a:r>
            <a:r>
              <a:rPr lang="ru-RU" dirty="0" err="1"/>
              <a:t>показників</a:t>
            </a:r>
            <a:r>
              <a:rPr lang="ru-RU" dirty="0"/>
              <a:t> </a:t>
            </a:r>
            <a:r>
              <a:rPr lang="ru-RU" dirty="0" err="1"/>
              <a:t>якості</a:t>
            </a:r>
            <a:r>
              <a:rPr lang="ru-RU" dirty="0"/>
              <a:t> </a:t>
            </a:r>
            <a:r>
              <a:rPr lang="ru-RU" dirty="0" err="1"/>
              <a:t>продукції</a:t>
            </a:r>
            <a:r>
              <a:rPr lang="ru-RU" dirty="0"/>
              <a:t>.</a:t>
            </a:r>
          </a:p>
          <a:p>
            <a:endParaRPr lang="ru-RU" dirty="0"/>
          </a:p>
        </p:txBody>
      </p:sp>
      <p:pic>
        <p:nvPicPr>
          <p:cNvPr id="4" name="Picture 7" descr="Appointment Calendar (LL)"/>
          <p:cNvPicPr>
            <a:picLocks noChangeAspect="1" noChangeArrowheads="1"/>
          </p:cNvPicPr>
          <p:nvPr/>
        </p:nvPicPr>
        <p:blipFill>
          <a:blip r:embed="rId2" cstate="print"/>
          <a:srcRect l="5862" r="26379"/>
          <a:stretch>
            <a:fillRect/>
          </a:stretch>
        </p:blipFill>
        <p:spPr bwMode="auto">
          <a:xfrm>
            <a:off x="6393604" y="2143117"/>
            <a:ext cx="2750396" cy="26432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normAutofit/>
          </a:bodyPr>
          <a:lstStyle/>
          <a:p>
            <a:pPr>
              <a:buNone/>
            </a:pPr>
            <a:r>
              <a:rPr lang="uk-UA" b="1" i="1" dirty="0">
                <a:solidFill>
                  <a:schemeClr val="accent5">
                    <a:lumMod val="75000"/>
                  </a:schemeClr>
                </a:solidFill>
              </a:rPr>
              <a:t>У кваліметрії застосовуються сучасні математичні методи:</a:t>
            </a:r>
            <a:endParaRPr lang="ru-RU" i="1" dirty="0">
              <a:solidFill>
                <a:schemeClr val="accent5">
                  <a:lumMod val="75000"/>
                </a:schemeClr>
              </a:solidFill>
            </a:endParaRPr>
          </a:p>
          <a:p>
            <a:r>
              <a:rPr lang="uk-UA" dirty="0"/>
              <a:t>-з теорії ймовірності та статистики</a:t>
            </a:r>
            <a:endParaRPr lang="ru-RU" dirty="0"/>
          </a:p>
          <a:p>
            <a:r>
              <a:rPr lang="uk-UA" dirty="0"/>
              <a:t>- лінійного, нелінійного і динамічного програмування</a:t>
            </a:r>
            <a:endParaRPr lang="ru-RU" dirty="0"/>
          </a:p>
          <a:p>
            <a:r>
              <a:rPr lang="uk-UA" dirty="0"/>
              <a:t>- теорії масового обслуговування</a:t>
            </a:r>
            <a:endParaRPr lang="ru-RU" dirty="0"/>
          </a:p>
          <a:p>
            <a:r>
              <a:rPr lang="uk-UA" dirty="0" err="1"/>
              <a:t>-теорії</a:t>
            </a:r>
            <a:r>
              <a:rPr lang="uk-UA" dirty="0"/>
              <a:t> ігор</a:t>
            </a:r>
            <a:endParaRPr lang="ru-RU" dirty="0"/>
          </a:p>
          <a:p>
            <a:r>
              <a:rPr lang="uk-UA" dirty="0" err="1"/>
              <a:t>-теорії</a:t>
            </a:r>
            <a:r>
              <a:rPr lang="uk-UA" dirty="0"/>
              <a:t> оптимального управління</a:t>
            </a:r>
            <a:endParaRPr lang="ru-RU" dirty="0"/>
          </a:p>
          <a:p>
            <a:r>
              <a:rPr lang="uk-UA" dirty="0" err="1"/>
              <a:t>-теорії</a:t>
            </a:r>
            <a:r>
              <a:rPr lang="uk-UA" dirty="0"/>
              <a:t> випадкових процесів.</a:t>
            </a:r>
            <a:endParaRPr lang="ru-RU" dirty="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1019</Words>
  <Application>Microsoft Office PowerPoint</Application>
  <PresentationFormat>Экран (4:3)</PresentationFormat>
  <Paragraphs>80</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Arial</vt:lpstr>
      <vt:lpstr>Calibri</vt:lpstr>
      <vt:lpstr>Тема Office</vt:lpstr>
      <vt:lpstr>Кваліметрія як метод наукового дослідження</vt:lpstr>
      <vt:lpstr>Презентация PowerPoint</vt:lpstr>
      <vt:lpstr>Презентация PowerPoint</vt:lpstr>
      <vt:lpstr>Презентация PowerPoint</vt:lpstr>
      <vt:lpstr>Об’єкти кваліметрії: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Кваліметрія,як метод дослідження</dc:title>
  <dc:creator>Tatyana</dc:creator>
  <cp:lastModifiedBy>mi</cp:lastModifiedBy>
  <cp:revision>10</cp:revision>
  <dcterms:created xsi:type="dcterms:W3CDTF">2016-12-06T00:41:10Z</dcterms:created>
  <dcterms:modified xsi:type="dcterms:W3CDTF">2023-11-08T08:27:27Z</dcterms:modified>
</cp:coreProperties>
</file>