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7" r:id="rId2"/>
    <p:sldId id="298" r:id="rId3"/>
    <p:sldId id="299" r:id="rId4"/>
    <p:sldId id="300" r:id="rId5"/>
    <p:sldId id="301" r:id="rId6"/>
    <p:sldId id="311" r:id="rId7"/>
    <p:sldId id="302" r:id="rId8"/>
    <p:sldId id="310" r:id="rId9"/>
    <p:sldId id="303" r:id="rId10"/>
    <p:sldId id="304" r:id="rId11"/>
    <p:sldId id="312" r:id="rId12"/>
    <p:sldId id="313" r:id="rId13"/>
    <p:sldId id="314" r:id="rId14"/>
    <p:sldId id="305" r:id="rId15"/>
    <p:sldId id="306" r:id="rId16"/>
    <p:sldId id="307" r:id="rId17"/>
    <p:sldId id="315" r:id="rId18"/>
    <p:sldId id="316" r:id="rId19"/>
    <p:sldId id="317" r:id="rId20"/>
    <p:sldId id="318" r:id="rId21"/>
    <p:sldId id="319" r:id="rId22"/>
    <p:sldId id="320" r:id="rId23"/>
    <p:sldId id="32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0" autoAdjust="0"/>
    <p:restoredTop sz="86978" autoAdjust="0"/>
  </p:normalViewPr>
  <p:slideViewPr>
    <p:cSldViewPr>
      <p:cViewPr varScale="1">
        <p:scale>
          <a:sx n="57" d="100"/>
          <a:sy n="57" d="100"/>
        </p:scale>
        <p:origin x="72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54490-6B53-431E-931A-B652EA6992D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AA51B-915C-4B71-8485-23C097125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1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C%D0%B5%D0%B6%D1%96" TargetMode="External"/><Relationship Id="rId2" Type="http://schemas.openxmlformats.org/officeDocument/2006/relationships/hyperlink" Target="http://ua-referat.com/%D0%86%D0%BD%D1%84%D0%BE%D1%80%D0%BC%D0%B0%D1%86%D1%96%D1%8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861048"/>
            <a:ext cx="8640960" cy="2376264"/>
          </a:xfrm>
        </p:spPr>
        <p:txBody>
          <a:bodyPr>
            <a:normAutofit/>
          </a:bodyPr>
          <a:lstStyle/>
          <a:p>
            <a:pPr marL="514350" lvl="0" indent="-249238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 наукового дослідження (повторення).</a:t>
            </a:r>
          </a:p>
          <a:p>
            <a:pPr marL="514350" lvl="0" indent="-249238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Теоретичні методи наукового дослідження</a:t>
            </a:r>
          </a:p>
          <a:p>
            <a:pPr marL="514350" lvl="0" indent="-249238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Емпіричні методи наукового дослідження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35729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>
                <a:solidFill>
                  <a:schemeClr val="accent1">
                    <a:lumMod val="75000"/>
                  </a:schemeClr>
                </a:solidFill>
              </a:rPr>
              <a:t>Теоретичні та емпіричні методи наукових досліджень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219256" cy="57606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/>
              <a:t>  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Метод моделювання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– вивчення явищ за допомогою моделей.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Розрізняють </a:t>
            </a:r>
            <a:r>
              <a:rPr lang="uk-UA" sz="2800" u="sng" dirty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uk-UA" sz="2800" u="sng" dirty="0">
                <a:latin typeface="Times New Roman" pitchFamily="18" charset="0"/>
                <a:cs typeface="Times New Roman" pitchFamily="18" charset="0"/>
              </a:rPr>
              <a:t>математичне моделювання.</a:t>
            </a:r>
          </a:p>
          <a:p>
            <a:pPr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uk-UA" sz="2800" u="sng" dirty="0">
                <a:latin typeface="Times New Roman" pitchFamily="18" charset="0"/>
                <a:cs typeface="Times New Roman" pitchFamily="18" charset="0"/>
              </a:rPr>
              <a:t>фізичному моделюванні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фізика явищ в об'єкті й моделі та у математичних залежностях однакові.</a:t>
            </a:r>
          </a:p>
          <a:p>
            <a:pPr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uk-UA" sz="2800" u="sng" dirty="0">
                <a:latin typeface="Times New Roman" pitchFamily="18" charset="0"/>
                <a:cs typeface="Times New Roman" pitchFamily="18" charset="0"/>
              </a:rPr>
              <a:t>математичному моделюванні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фізика явищ може бути різною, а математичні залежності однаковими.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DA8D9F-4F8D-4AF6-B23B-D54698388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Під моделями розуміються </a:t>
            </a:r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системи, які заміщають об'єкт пізнання і служать джерелом інформації про нього. </a:t>
            </a:r>
          </a:p>
          <a:p>
            <a:pPr marL="0" indent="0" algn="just">
              <a:buNone/>
            </a:pP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- це такі аналоги, схожість яких з оригіналом істотні; а відмінність - несуттєві.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Моделі ділять на два види: матеріальні та ідеальні.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Матеріальні моделі втілюються в певному матеріалі – деревини, металі, склі та ін.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Ідеальні моделі фіксуються в таких наочних елементах, як креслення, малюнки, схеми та ін. 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Метод моделювання має таку структуру: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(1) постановка завдання;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(2) створення або вибір моделі;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(3) дослідження моделі;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(4) перенесення знання з моделі на оригінал.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96340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2D61AE-7170-4E32-88B7-FDCC5CD86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844824"/>
            <a:ext cx="8183880" cy="397192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uk-UA" sz="3300" b="1" dirty="0">
                <a:latin typeface="Times New Roman" pitchFamily="18" charset="0"/>
                <a:cs typeface="Times New Roman" pitchFamily="18" charset="0"/>
              </a:rPr>
              <a:t>Емпіричне пізнання: що це таке?</a:t>
            </a:r>
          </a:p>
          <a:p>
            <a:pPr eaLnBrk="1" hangingPunct="1">
              <a:buFont typeface="Arial" pitchFamily="34" charset="0"/>
              <a:buChar char="−"/>
              <a:defRPr/>
            </a:pPr>
            <a:r>
              <a:rPr lang="uk-UA" sz="3300" dirty="0">
                <a:latin typeface="Times New Roman" pitchFamily="18" charset="0"/>
                <a:cs typeface="Times New Roman" pitchFamily="18" charset="0"/>
              </a:rPr>
              <a:t> збір фактів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методами</a:t>
            </a:r>
            <a:endParaRPr lang="uk-UA" sz="33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Char char="−"/>
              <a:defRPr/>
            </a:pPr>
            <a:r>
              <a:rPr lang="uk-UA" sz="3300" dirty="0">
                <a:latin typeface="Times New Roman" pitchFamily="18" charset="0"/>
                <a:cs typeface="Times New Roman" pitchFamily="18" charset="0"/>
              </a:rPr>
              <a:t>первинне узагальнення,</a:t>
            </a:r>
          </a:p>
          <a:p>
            <a:pPr eaLnBrk="1" hangingPunct="1">
              <a:buFont typeface="Arial" pitchFamily="34" charset="0"/>
              <a:buChar char="−"/>
              <a:defRPr/>
            </a:pPr>
            <a:r>
              <a:rPr lang="uk-UA" sz="3300" dirty="0">
                <a:latin typeface="Times New Roman" pitchFamily="18" charset="0"/>
                <a:cs typeface="Times New Roman" pitchFamily="18" charset="0"/>
              </a:rPr>
              <a:t> опис дослідних даних,</a:t>
            </a:r>
          </a:p>
          <a:p>
            <a:pPr eaLnBrk="1" hangingPunct="1">
              <a:buFont typeface="Arial" pitchFamily="34" charset="0"/>
              <a:buChar char="−"/>
              <a:defRPr/>
            </a:pPr>
            <a:r>
              <a:rPr lang="uk-UA" sz="3300" dirty="0">
                <a:latin typeface="Times New Roman" pitchFamily="18" charset="0"/>
                <a:cs typeface="Times New Roman" pitchFamily="18" charset="0"/>
              </a:rPr>
              <a:t> систематизація і класифікація.</a:t>
            </a:r>
          </a:p>
          <a:p>
            <a:pPr eaLnBrk="1" hangingPunct="1">
              <a:defRPr/>
            </a:pPr>
            <a:endParaRPr lang="uk-UA" sz="33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uk-UA" sz="3300" dirty="0">
                <a:latin typeface="Times New Roman" pitchFamily="18" charset="0"/>
                <a:cs typeface="Times New Roman" pitchFamily="18" charset="0"/>
              </a:rPr>
              <a:t> Емпіричне дослідження спрямоване безпосередньо на об’єкт дослідження, відбувається на основі методів порівняння, виміру, спостерігання, експерименту, аналізу .</a:t>
            </a:r>
          </a:p>
          <a:p>
            <a:pPr marL="0" indent="0">
              <a:buNone/>
            </a:pPr>
            <a:endParaRPr lang="ru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FC3A434-6003-4C9A-BAA9-59F7E2D3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56" y="515468"/>
            <a:ext cx="8064896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3.Емпіричні методи наукового дослідження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062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A4AACF-8DC3-45EB-B408-A19BEC5D8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5040560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uk-UA" altLang="ru-RU" b="1" i="1" dirty="0">
                <a:latin typeface="Times New Roman" pitchFamily="18" charset="0"/>
                <a:cs typeface="Times New Roman" pitchFamily="18" charset="0"/>
              </a:rPr>
              <a:t>Емпіричне дослідження </a:t>
            </a: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– це практичний компонент наукової організації, збір емпіричної інформації, осмислення результатів спостереження і експериментів, відкриття емпіричних законів, формування класифікацій (розбивка класу об’єктів на підкласи) та ін.</a:t>
            </a:r>
          </a:p>
          <a:p>
            <a:pPr>
              <a:spcBef>
                <a:spcPct val="0"/>
              </a:spcBef>
              <a:buFontTx/>
              <a:buNone/>
            </a:pPr>
            <a:endParaRPr lang="uk-UA" alt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i="1" dirty="0">
                <a:latin typeface="Times New Roman" pitchFamily="18" charset="0"/>
                <a:cs typeface="Times New Roman" pitchFamily="18" charset="0"/>
              </a:rPr>
              <a:t>Отже, </a:t>
            </a:r>
            <a:r>
              <a:rPr lang="uk-UA" altLang="ru-RU" b="1" i="1" dirty="0">
                <a:latin typeface="Times New Roman" pitchFamily="18" charset="0"/>
                <a:cs typeface="Times New Roman" pitchFamily="18" charset="0"/>
              </a:rPr>
              <a:t>емпіричне дослідження </a:t>
            </a:r>
            <a:r>
              <a:rPr lang="uk-UA" altLang="ru-RU" i="1" dirty="0">
                <a:latin typeface="Times New Roman" pitchFamily="18" charset="0"/>
                <a:cs typeface="Times New Roman" pitchFamily="18" charset="0"/>
              </a:rPr>
              <a:t>– це особливий вид практичної діяльності, що існує в середині науки</a:t>
            </a: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uk-UA" altLang="ru-RU" dirty="0">
                <a:latin typeface="Times New Roman" pitchFamily="18" charset="0"/>
                <a:cs typeface="Times New Roman" pitchFamily="18" charset="0"/>
              </a:rPr>
            </a:br>
            <a:endParaRPr lang="uk-UA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68153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0060" y="1052736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метод пізнання, при якому об'єкт вивчають без втручання в нього; фіксують, вимірюють лише властивості об'єкта, характер його зміни.</a:t>
            </a: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Експеримент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найбільш загальний емпіричний метод пізнання, при якому провадять не тільки спостереження й виміри, але й здійснюють переміщення, зміни об'єкта дослідження й т.д.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91264" cy="568863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Розрізняють експерименти природні й штучні: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природні експерименти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характерні при вивченні соціальних явищ (соціальний експеримент) в умовах, наприклад, виробництва, побуту й т.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штучні експерименти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широко застосовуються в багатьох природничих дослідженнях. У цьому випадку вивчають явища, ізольовані до необхідного ступеня, щоб оцінити їх у кількісному і якісному відношеннях.</a:t>
            </a: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Експериментальні дослідження бувають лабораторні й виробничі: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лабораторні дослідження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проводять із застосуванням типових приладів, спеціальних моделюючих установок, стендів, устаткування й т.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виробничі експериментальні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дослідження мають на меті вивчити процес у реальних умовах з урахуванням впливу різних випадкових факторів виробничого середовища.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352928" cy="6192688"/>
          </a:xfrm>
        </p:spPr>
        <p:txBody>
          <a:bodyPr/>
          <a:lstStyle/>
          <a:p>
            <a:pPr marL="0" indent="45000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Методологія експерименту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- це загальна структура (проект) експерименту, тобто постановка й послідовність виконання експериментальних досліджень. </a:t>
            </a:r>
          </a:p>
          <a:p>
            <a:pPr marL="0" indent="450000" algn="just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marL="0" indent="450000"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Методологія експерименту містить такі основні етапи:</a:t>
            </a:r>
          </a:p>
          <a:p>
            <a:pPr marL="0" indent="450000" algn="just">
              <a:buFont typeface="+mj-lt"/>
              <a:buAutoNum type="romanUcPeriod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Розробку плану-програми експерименту.</a:t>
            </a:r>
          </a:p>
          <a:p>
            <a:pPr marL="0" indent="450000" algn="just">
              <a:buFont typeface="+mj-lt"/>
              <a:buAutoNum type="romanUcPeriod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Оцінка засобів оброблення інформації і вибір для проведення експерименту.</a:t>
            </a:r>
          </a:p>
          <a:p>
            <a:pPr marL="0" indent="450000" algn="just">
              <a:buFont typeface="+mj-lt"/>
              <a:buAutoNum type="romanUcPeriod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Проведення експерименту.</a:t>
            </a:r>
          </a:p>
          <a:p>
            <a:pPr marL="0" indent="450000" algn="just">
              <a:buFont typeface="+mj-lt"/>
              <a:buAutoNum type="romanUcPeriod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Оброблення й аналіз експериментальних даних.</a:t>
            </a:r>
          </a:p>
          <a:p>
            <a:pPr algn="just"/>
            <a:endParaRPr lang="uk-UA" dirty="0"/>
          </a:p>
          <a:p>
            <a:pPr algn="just">
              <a:buNone/>
            </a:pPr>
            <a:endParaRPr lang="uk-UA" dirty="0"/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F51F74-8C6D-4E43-BB28-68D5CE0BE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uk-UA" altLang="ru-RU" b="1" i="1" dirty="0">
                <a:latin typeface="Times New Roman" pitchFamily="18" charset="0"/>
                <a:cs typeface="Times New Roman" pitchFamily="18" charset="0"/>
              </a:rPr>
              <a:t>Як підготувати емпіричне дослідження, на що звернути увагу?</a:t>
            </a: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uk-UA" altLang="ru-RU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Планування дослідження – логічна і хронологічна схема, детальне планування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Підбір методів і </a:t>
            </a:r>
            <a:r>
              <a:rPr lang="uk-UA" altLang="ru-RU" dirty="0" err="1">
                <a:latin typeface="Times New Roman" pitchFamily="18" charset="0"/>
                <a:cs typeface="Times New Roman" pitchFamily="18" charset="0"/>
              </a:rPr>
              <a:t>методик</a:t>
            </a:r>
            <a:endParaRPr lang="uk-UA" altLang="ru-RU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Валідність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Діагностична сила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Надійність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Репрезентативність</a:t>
            </a:r>
          </a:p>
          <a:p>
            <a:pPr eaLnBrk="1" hangingPunct="1"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Методики,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інтегральну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шкалу,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стандартизовані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тести, де є перевод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ступени.</a:t>
            </a:r>
          </a:p>
          <a:p>
            <a:pPr eaLnBrk="1" hangingPunct="1"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4. Місце проведення, технічне оснащення</a:t>
            </a:r>
          </a:p>
          <a:p>
            <a:pPr eaLnBrk="1" hangingPunct="1">
              <a:defRPr/>
            </a:pPr>
            <a:r>
              <a:rPr lang="uk-UA" altLang="ru-RU" dirty="0">
                <a:latin typeface="Times New Roman" pitchFamily="18" charset="0"/>
                <a:cs typeface="Times New Roman" pitchFamily="18" charset="0"/>
              </a:rPr>
              <a:t>5. Інструкція, протокол дослідження</a:t>
            </a:r>
            <a:endParaRPr lang="ru-U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5996CAB-EE0C-493E-B9EC-5DC823003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37811"/>
              </p:ext>
            </p:extLst>
          </p:nvPr>
        </p:nvGraphicFramePr>
        <p:xfrm>
          <a:off x="448320" y="971765"/>
          <a:ext cx="8280400" cy="1188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>
                  <a:extLst>
                    <a:ext uri="{9D8B030D-6E8A-4147-A177-3AD203B41FA5}">
                      <a16:colId xmlns:a16="http://schemas.microsoft.com/office/drawing/2014/main" val="3051088414"/>
                    </a:ext>
                  </a:extLst>
                </a:gridCol>
              </a:tblGrid>
              <a:tr h="11610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/>
                        <a:t>Підготовка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емпіричного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дослідження</a:t>
                      </a:r>
                      <a:r>
                        <a:rPr lang="ru-RU" sz="1800" b="0" dirty="0"/>
                        <a:t> – </a:t>
                      </a:r>
                      <a:r>
                        <a:rPr lang="ru-RU" sz="1800" b="0" dirty="0" err="1"/>
                        <a:t>це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підбір</a:t>
                      </a:r>
                      <a:r>
                        <a:rPr lang="ru-RU" sz="1800" b="0" dirty="0"/>
                        <a:t> комплексу методик і </a:t>
                      </a:r>
                      <a:r>
                        <a:rPr lang="ru-RU" sz="1800" b="0" dirty="0" err="1"/>
                        <a:t>методів</a:t>
                      </a:r>
                      <a:r>
                        <a:rPr lang="ru-RU" sz="1800" b="0" dirty="0"/>
                        <a:t>, </a:t>
                      </a:r>
                      <a:r>
                        <a:rPr lang="ru-RU" sz="1800" b="0" dirty="0" err="1"/>
                        <a:t>що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відповідають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теоретичній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концепції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дослідження</a:t>
                      </a:r>
                      <a:r>
                        <a:rPr lang="ru-RU" sz="1800" b="0" dirty="0"/>
                        <a:t>, </a:t>
                      </a:r>
                      <a:r>
                        <a:rPr lang="ru-RU" sz="1800" b="0" dirty="0" err="1"/>
                        <a:t>понятійному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апарату</a:t>
                      </a:r>
                      <a:r>
                        <a:rPr lang="ru-RU" sz="1800" b="0" dirty="0"/>
                        <a:t> об</a:t>
                      </a:r>
                      <a:r>
                        <a:rPr lang="en-US" sz="1800" b="0" dirty="0"/>
                        <a:t>’</a:t>
                      </a:r>
                      <a:r>
                        <a:rPr lang="uk-UA" sz="1800" b="0" dirty="0" err="1"/>
                        <a:t>єкта</a:t>
                      </a:r>
                      <a:r>
                        <a:rPr lang="uk-UA" sz="1800" b="0" dirty="0"/>
                        <a:t>, предмету, цілей і задач.</a:t>
                      </a:r>
                      <a:endParaRPr lang="ru-RU" sz="1800" b="0" dirty="0"/>
                    </a:p>
                  </a:txBody>
                  <a:tcPr marL="91434" marR="91434" marT="45754" marB="45754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71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58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2F3692-217A-4561-BF23-966D05FE5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548680"/>
            <a:ext cx="8183880" cy="5472608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uk-UA" altLang="ru-RU" sz="2400" b="1" dirty="0">
                <a:latin typeface="Times New Roman" pitchFamily="18" charset="0"/>
                <a:cs typeface="Times New Roman" pitchFamily="18" charset="0"/>
              </a:rPr>
              <a:t>Загальні вимоги до емпіричних методів (та </a:t>
            </a:r>
            <a:r>
              <a:rPr lang="uk-UA" altLang="ru-RU" sz="2400" b="1" dirty="0" err="1">
                <a:latin typeface="Times New Roman" pitchFamily="18" charset="0"/>
                <a:cs typeface="Times New Roman" pitchFamily="18" charset="0"/>
              </a:rPr>
              <a:t>методик</a:t>
            </a:r>
            <a:r>
              <a:rPr lang="uk-UA" altLang="ru-RU" sz="2400" b="1" dirty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marL="0" indent="0">
              <a:spcBef>
                <a:spcPct val="0"/>
              </a:spcBef>
              <a:buNone/>
            </a:pPr>
            <a:endParaRPr lang="uk-UA" alt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uk-UA" altLang="ru-RU" sz="2400" b="1" i="1" dirty="0">
                <a:latin typeface="Times New Roman" pitchFamily="18" charset="0"/>
                <a:cs typeface="Times New Roman" pitchFamily="18" charset="0"/>
              </a:rPr>
              <a:t>Валідність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uk-UA" altLang="ru-RU" sz="2400" dirty="0" err="1">
                <a:latin typeface="Times New Roman" pitchFamily="18" charset="0"/>
                <a:cs typeface="Times New Roman" pitchFamily="18" charset="0"/>
              </a:rPr>
              <a:t>англ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altLang="ru-RU" sz="2400" dirty="0" err="1">
                <a:latin typeface="Times New Roman" pitchFamily="18" charset="0"/>
                <a:cs typeface="Times New Roman" pitchFamily="18" charset="0"/>
              </a:rPr>
              <a:t>valid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 – дійсний, придатний) – це комплексна </a:t>
            </a:r>
            <a:r>
              <a:rPr lang="uk-UA" altLang="ru-RU" sz="2400" dirty="0" err="1">
                <a:latin typeface="Times New Roman" pitchFamily="18" charset="0"/>
                <a:cs typeface="Times New Roman" pitchFamily="18" charset="0"/>
              </a:rPr>
              <a:t>хаpактеpистика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 методу (методики), яка вказує на його здатність вимірювати саме те, що хочуть вивчити дослідники (об’єктивність, діагностична сила, репрезентативність, точність, надійність).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У загальному формулюванню валідність це „...поняття, що вказує нам, що метод вимірює і наскільки добре він це робить”. </a:t>
            </a:r>
          </a:p>
          <a:p>
            <a:pPr marL="0" indent="0">
              <a:spcBef>
                <a:spcPct val="0"/>
              </a:spcBef>
              <a:buNone/>
            </a:pPr>
            <a:endParaRPr lang="uk-UA" alt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uk-UA" altLang="ru-RU" sz="2400" b="1" i="1" dirty="0">
                <a:latin typeface="Times New Roman" pitchFamily="18" charset="0"/>
                <a:cs typeface="Times New Roman" pitchFamily="18" charset="0"/>
              </a:rPr>
              <a:t>Діагностична сила (роздільна здатність) 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– характеристика, яка вказує на здатність методу (методики) диференціювати досліджувані об’єкти за вимірюваною ознакою, тобто розподіляти їх як мінімум на три групи: з низьким рівнем вираженості ознаки, середнім ти високим. </a:t>
            </a:r>
          </a:p>
          <a:p>
            <a:pPr marL="0" indent="0">
              <a:spcBef>
                <a:spcPct val="0"/>
              </a:spcBef>
              <a:buNone/>
            </a:pPr>
            <a:endParaRPr lang="uk-UA" alt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1511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D69010-1262-48F2-958B-FB8491B65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uk-UA" altLang="ru-RU" sz="2400" b="1" i="1" dirty="0"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uk-UA" altLang="ru-RU" sz="2400" dirty="0">
                <a:latin typeface="Times New Roman" pitchFamily="18" charset="0"/>
                <a:cs typeface="Times New Roman" pitchFamily="18" charset="0"/>
              </a:rPr>
              <a:t> – характеристика яка вказує на здатність методу давати однакові результати при дослідженні однакових об’єктів у однакових умовах (забезпечувати відтворюваність результатів). 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Надійна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точну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вимірювану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uk-UA" alt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Репрезентативність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призначеність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досліджуваних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вибірці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endParaRPr lang="ru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7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83880" cy="1051560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Методи наукового дослідження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2920" y="2132856"/>
            <a:ext cx="8183880" cy="32249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будь-якої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мети,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конкретного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практичного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теоретичного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Методика – 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конкретні принципи, форми та засоби використання методів, за допомогою яких здійснюється більш глибоке пізнання різноманітних проблем та їх розв'язання.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217A4-59E0-44B2-A25B-B7848BF55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8183880" cy="1051560"/>
          </a:xfrm>
        </p:spPr>
        <p:txBody>
          <a:bodyPr>
            <a:normAutofit/>
          </a:bodyPr>
          <a:lstStyle/>
          <a:p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таке досліджувана вибірка?</a:t>
            </a:r>
            <a:endParaRPr lang="ru-UA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BCCE05-43C9-48FC-A124-06A9A1EE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335024"/>
            <a:ext cx="8183880" cy="461425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Вибірка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alt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Вибірка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відібрана для дослідження частина об'єкта, тобто </a:t>
            </a:r>
            <a:r>
              <a:rPr lang="uk-UA" altLang="ru-RU" sz="28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сукупність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uk-UA" alt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відбору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методи і процедури відбору одиниць досліджуваного об'єкта, які підлягають дослідженню (від </a:t>
            </a: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збирається </a:t>
            </a: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Інформ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інформація</a:t>
            </a: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 сукупність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сукупність, яка підлягає вивченню згідно цілям і завданням дослідження.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ГС має свої 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Меж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межі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Географічні 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Територіальні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Тимчасові (період часу) </a:t>
            </a:r>
            <a:b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Соціальні (стать, вік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 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05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94E385-FA98-4DB6-8DE7-F9184620C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Вибірка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endParaRPr lang="ru-RU" sz="3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валідност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досліджувану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вибірці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еквівалентності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валідності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члени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однаковими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Репрезентативність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представленість, показовість, відповідність результатів часткового (вибіркового) обстеження будь-якого об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характеристикам цього об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єкта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цілому, що дозволяє розповсюдити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 часткового обстеження на всю популяційну сукупність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Адекватність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вибірка достатнього обсягу (розміру) для того, щоб кількісні характеристики мали достатній рівень достовірності.</a:t>
            </a:r>
          </a:p>
          <a:p>
            <a:pPr marL="514350" indent="-514350" algn="just">
              <a:buFont typeface="Calibri" panose="020F0502020204030204" pitchFamily="34" charset="0"/>
              <a:buAutoNum type="arabicPeriod"/>
            </a:pP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однорідності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виборки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вікові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зрізи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різновікові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однорідність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стать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666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BEC59B-BDA0-4E91-81E8-98D0A2B0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сформувати репрезентативну вибірку?</a:t>
            </a:r>
          </a:p>
          <a:p>
            <a:pPr marL="0" indent="0" algn="just">
              <a:buNone/>
            </a:pPr>
            <a:endParaRPr lang="uk-UA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вибірки</a:t>
            </a: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жеребкування  (генеральна сукупність 250 потрібно відібрати 20 осіб – витягнути карточки), за бажанням, кожний десятий </a:t>
            </a:r>
          </a:p>
          <a:p>
            <a:pPr algn="just"/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стратифікованої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вибірки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популяції виокремлюються групи людей — страти (від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"страта" — прошарок) з рівними показниками певних властивостей. </a:t>
            </a:r>
          </a:p>
          <a:p>
            <a:pPr algn="just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 з кожної з груп (страт) випадково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обираються реальні учасники експерименту, у зв'язку з чим дану стратегію також називають 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технікою </a:t>
            </a:r>
            <a:r>
              <a:rPr lang="uk-UA" alt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рандомізації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попереднім виокремленням страт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68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0D9E57-81A4-45E7-BACE-7365E8D15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вибірки</a:t>
            </a:r>
          </a:p>
          <a:p>
            <a:pPr marL="0" indent="0" eaLnBrk="1" hangingPunct="1"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малу (n &lt; 30), </a:t>
            </a:r>
          </a:p>
          <a:p>
            <a:pPr eaLnBrk="1" hangingPunct="1">
              <a:defRPr/>
            </a:pP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&lt; n &lt; 100, </a:t>
            </a:r>
          </a:p>
          <a:p>
            <a:pPr eaLnBrk="1" hangingPunct="1">
              <a:defRPr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 &gt; 100)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"відсіву" слід передбачити чисельність вибірки на 5-10 % більше, ніж потрібно. </a:t>
            </a:r>
          </a:p>
          <a:p>
            <a:pPr eaLnBrk="1" hangingPunct="1">
              <a:defRPr/>
            </a:pPr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віковій психології – до 100, у соціальній – до 1000</a:t>
            </a:r>
          </a:p>
          <a:p>
            <a:pPr marL="0" indent="0" algn="just">
              <a:buNone/>
            </a:pPr>
            <a:endParaRPr lang="ru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7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568952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За ступенем загальності та сферою застосування методи наукового пізнання поділяються на: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1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загальнофілософські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(діалектичний і метафізичний методи);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загальнонаукові (методи емпіричного дослідження, методи теоретичного дослідження,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загальнологічні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методи наукового дослідження);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спеціально-наукові;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дисциплінарні;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міждисциплінарні.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91264" cy="54726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200" dirty="0"/>
              <a:t>  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Методи пізнання можна поділити на три групи: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методи емпіричного дослідження;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методи, що використовуються на емпіричному і теоретичному рівнях;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методи теоретичного дослідження.</a:t>
            </a: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Збирання фактів, їх первинний опис, узагальнення і систематизація – характерні ознаки 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емпіричного пізнання. </a:t>
            </a:r>
          </a:p>
          <a:p>
            <a:pPr algn="just">
              <a:buNone/>
            </a:pPr>
            <a:r>
              <a:rPr lang="uk-UA" u="sng" dirty="0">
                <a:latin typeface="Times New Roman" pitchFamily="18" charset="0"/>
                <a:cs typeface="Times New Roman" pitchFamily="18" charset="0"/>
              </a:rPr>
              <a:t>Теоретичний рівень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пов'язаний з глибоким аналізом фактів, проникненням у сутність досліджуваних об’єктів, пізнанням і формулюванням законів, тобто поясненням явищ.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136904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Теоретичні методи наукового дослідження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717504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Дедукція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такий метод дослідження, при якому окремі положення виводяться із загальних.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Індукція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такий метод дослідження, при якому за окремими фактами і явищами встановлюються загальні принципи й закони. 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метод наукового дослідження, при якому явище розчленовується на складові частини.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Синтез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протилежний аналізу метод, що укладається в дослідженні явища в цілому, на основі об'єднання зв'язаних один з одним елементів у єдине ціле.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3B89AF-49DE-4C8B-9D64-F6BFF0AAD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50405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Аналіз (і синтез) буває:</a:t>
            </a:r>
            <a:endParaRPr lang="ru-RU" sz="33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uk-UA" sz="3300" b="1" i="1" dirty="0">
                <a:latin typeface="Times New Roman" pitchFamily="18" charset="0"/>
                <a:cs typeface="Times New Roman" pitchFamily="18" charset="0"/>
              </a:rPr>
              <a:t>прямий, або емпіричний </a:t>
            </a:r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- використовується для виділення окремих частин об'єкта, виявлення його властивостей, найпростіших вимірювань і  </a:t>
            </a:r>
            <a:r>
              <a:rPr lang="uk-UA" sz="3300" i="1" dirty="0" err="1">
                <a:latin typeface="Times New Roman" pitchFamily="18" charset="0"/>
                <a:cs typeface="Times New Roman" pitchFamily="18" charset="0"/>
              </a:rPr>
              <a:t>т.п</a:t>
            </a:r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. ;</a:t>
            </a:r>
            <a:endParaRPr lang="ru-RU" sz="33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uk-UA" sz="3300" b="1" i="1" dirty="0">
                <a:latin typeface="Times New Roman" pitchFamily="18" charset="0"/>
                <a:cs typeface="Times New Roman" pitchFamily="18" charset="0"/>
              </a:rPr>
              <a:t>поворотний, або елементарно-теоретичний </a:t>
            </a:r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- базується на деяких теоретичних міркуваннях причинно-наслідкового зв'язку різних явищ або дії будь-якої закономірності.  При цьому виділяються і з'єднуються явища, які головними, а другорядні ігноруються;</a:t>
            </a:r>
            <a:endParaRPr lang="ru-RU" sz="33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uk-UA" sz="3300" b="1" i="1" dirty="0">
                <a:latin typeface="Times New Roman" pitchFamily="18" charset="0"/>
                <a:cs typeface="Times New Roman" pitchFamily="18" charset="0"/>
              </a:rPr>
              <a:t>структурно-генетичний</a:t>
            </a:r>
            <a:r>
              <a:rPr lang="uk-UA" sz="3300" i="1" dirty="0">
                <a:latin typeface="Times New Roman" pitchFamily="18" charset="0"/>
                <a:cs typeface="Times New Roman" pitchFamily="18" charset="0"/>
              </a:rPr>
              <a:t> - вимагає відокремлення в складному явищі таких елементів, які мають вирішальний вплив на всі інші сторони об'єкта</a:t>
            </a:r>
            <a:endParaRPr lang="ru-RU" sz="33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7697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291264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/>
              <a:t>   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Ранжування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виключення всього другорядного, що не впливає істотно на розглянуте явище.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  Формалізація -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основні положення процесів і явищ наводять у вигляді формул і спеціальної символіки.</a:t>
            </a:r>
          </a:p>
          <a:p>
            <a:pPr algn="just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Абстрагування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- відволікання від другорядних фактів з метою зосередження на найважливіших особливостях досліджуваного явища.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B9DE9D-C9D2-44F6-9049-86F597F01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968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Процес абстрагування проходить два ступені.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Перший ступінь: вичленення найбільш важливого в досліджуваних явищах. 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Другий ступінь: реалізація можливостей абстрагування. 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    Суть цього ступеню  полягає в тому, що один об'єкт замінюється іншим, більш простим, який виступає в якості "моделі" першого.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135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57166"/>
            <a:ext cx="8136904" cy="6143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i="1" dirty="0"/>
              <a:t>  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Логічний метод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містить у собі гіпотетичний і аксіоматичний.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Гіпотетичний метод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заснований на розробленні гіпотези, наукового припущення, що містить елементи новизни й оригінальності. 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Аксіоматичний метод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заснований на очевидних положеннях (аксіомах), прийнятих без доказу. 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Історичний метод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дозволяє досліджувати виникнення, формування й розвиток процесів і подій у хронологічній послідовності з метою виявлення внутрішніх і зовнішніх зв'язків, закономірностей й протиріч.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522</TotalTime>
  <Words>1593</Words>
  <Application>Microsoft Office PowerPoint</Application>
  <PresentationFormat>Экран (4:3)</PresentationFormat>
  <Paragraphs>137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Wingdings 2</vt:lpstr>
      <vt:lpstr>Аспект</vt:lpstr>
      <vt:lpstr>Теоретичні та емпіричні методи наукових досліджень</vt:lpstr>
      <vt:lpstr>1. Методи наукового дослідження</vt:lpstr>
      <vt:lpstr>Презентация PowerPoint</vt:lpstr>
      <vt:lpstr>Презентация PowerPoint</vt:lpstr>
      <vt:lpstr>2. Теоретичні методи наукового дослідження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3.Емпіричні методи наукового дослідження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Що таке досліджувана вибірка?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1.1.1. Методологія в науковому дослідженні: загальні засади та принципи</dc:title>
  <dc:creator>Юля</dc:creator>
  <cp:lastModifiedBy>mi</cp:lastModifiedBy>
  <cp:revision>53</cp:revision>
  <dcterms:modified xsi:type="dcterms:W3CDTF">2023-11-02T08:09:42Z</dcterms:modified>
</cp:coreProperties>
</file>