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77" r:id="rId3"/>
    <p:sldId id="278" r:id="rId4"/>
    <p:sldId id="280" r:id="rId5"/>
    <p:sldId id="281" r:id="rId6"/>
    <p:sldId id="282" r:id="rId7"/>
    <p:sldId id="283" r:id="rId8"/>
    <p:sldId id="284" r:id="rId9"/>
    <p:sldId id="286" r:id="rId10"/>
    <p:sldId id="287" r:id="rId11"/>
    <p:sldId id="290" r:id="rId12"/>
    <p:sldId id="291" r:id="rId13"/>
    <p:sldId id="292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610" autoAdjust="0"/>
    <p:restoredTop sz="86978" autoAdjust="0"/>
  </p:normalViewPr>
  <p:slideViewPr>
    <p:cSldViewPr>
      <p:cViewPr varScale="1">
        <p:scale>
          <a:sx n="100" d="100"/>
          <a:sy n="100" d="100"/>
        </p:scale>
        <p:origin x="151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754490-6B53-431E-931A-B652EA6992DE}" type="datetimeFigureOut">
              <a:rPr lang="ru-RU" smtClean="0"/>
              <a:pPr/>
              <a:t>05.10.2023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AAA51B-915C-4B71-8485-23C097125C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52110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05.10.2023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352762"/>
          </a:xfrm>
        </p:spPr>
        <p:txBody>
          <a:bodyPr>
            <a:normAutofit fontScale="90000"/>
          </a:bodyPr>
          <a:lstStyle/>
          <a:p>
            <a:pPr algn="ctr"/>
            <a:r>
              <a:rPr lang="uk-UA" sz="4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Інформаційне забезпечення наукового дослідження</a:t>
            </a:r>
            <a:endParaRPr lang="uk-UA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357166"/>
            <a:ext cx="8435280" cy="6000792"/>
          </a:xfrm>
        </p:spPr>
        <p:txBody>
          <a:bodyPr>
            <a:normAutofit/>
          </a:bodyPr>
          <a:lstStyle/>
          <a:p>
            <a:pPr algn="just"/>
            <a:r>
              <a:rPr lang="uk-UA" b="1" dirty="0">
                <a:latin typeface="Times New Roman" pitchFamily="18" charset="0"/>
                <a:cs typeface="Times New Roman" pitchFamily="18" charset="0"/>
              </a:rPr>
              <a:t>Інформаційний пошук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- це сукупність операцій, спрямованих на відшукування документів, які необхідні для проведення наукового дослідження. </a:t>
            </a:r>
          </a:p>
          <a:p>
            <a:pPr algn="just">
              <a:buNone/>
            </a:pPr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b="1" dirty="0">
                <a:latin typeface="Times New Roman" pitchFamily="18" charset="0"/>
                <a:cs typeface="Times New Roman" pitchFamily="18" charset="0"/>
              </a:rPr>
              <a:t>Універсальна десяткова класифікація (УДК)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охоплює увесь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універсум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знань та є міжнародною системою класифікації друкованих творів і документальних матеріалів. </a:t>
            </a:r>
          </a:p>
          <a:p>
            <a:pPr algn="just">
              <a:buNone/>
            </a:pPr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b="1" dirty="0">
                <a:latin typeface="Times New Roman" pitchFamily="18" charset="0"/>
                <a:cs typeface="Times New Roman" pitchFamily="18" charset="0"/>
              </a:rPr>
              <a:t>Бібліотечно-бібліографічна класифікація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(ББК) - класифікація друкарських видань, заснована на системі таблиць ідентифікаторів.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42852"/>
            <a:ext cx="8003232" cy="846158"/>
          </a:xfrm>
        </p:spPr>
        <p:txBody>
          <a:bodyPr>
            <a:normAutofit fontScale="90000"/>
          </a:bodyPr>
          <a:lstStyle/>
          <a:p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uk-UA" sz="3200" b="1" dirty="0">
                <a:latin typeface="Times New Roman" pitchFamily="18" charset="0"/>
                <a:cs typeface="Times New Roman" pitchFamily="18" charset="0"/>
              </a:rPr>
              <a:t>. Оброблення </a:t>
            </a:r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джерел наукової літератури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980728"/>
            <a:ext cx="8363272" cy="4896544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Плагіат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 – свідоме присвоєння авторства чужого наукового твору, використання його повністю або частково під своїм прізвищем без посилання на джерело запозичення. </a:t>
            </a:r>
          </a:p>
          <a:p>
            <a:pPr algn="just">
              <a:buNone/>
            </a:pPr>
            <a:endParaRPr lang="uk-UA" i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    Розрізняють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пряме і непряме цитування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положень окремих авторів. </a:t>
            </a:r>
            <a:r>
              <a:rPr lang="uk-UA" u="sng" dirty="0">
                <a:latin typeface="Times New Roman" pitchFamily="18" charset="0"/>
                <a:cs typeface="Times New Roman" pitchFamily="18" charset="0"/>
              </a:rPr>
              <a:t>При прямому цитуванні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обов’язковими є такі вимоги: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цитування не повинно бути надмірним за обсягом;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положення, що цитуються, мають бути обов’язково виділені лапками;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цитований текст має наводитися дослівно;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при виділенні окремих слів у цитаті необхідно зазначати авторство такого виділення («виділено автором» або «виділено нами»);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посилання на джерело має здійснюватися за бібліографічними вимогами (з обов’язковим зазначенням сторінок).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980728"/>
            <a:ext cx="8496944" cy="5400600"/>
          </a:xfrm>
        </p:spPr>
        <p:txBody>
          <a:bodyPr/>
          <a:lstStyle/>
          <a:p>
            <a:pPr algn="just"/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Дискусія 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– це </a:t>
            </a:r>
            <a:r>
              <a:rPr lang="uk-UA" i="1" u="sng" dirty="0">
                <a:latin typeface="Times New Roman" pitchFamily="18" charset="0"/>
                <a:cs typeface="Times New Roman" pitchFamily="18" charset="0"/>
              </a:rPr>
              <a:t>письмова полеміка 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щодо спірного питання, слабкості або неадекватності аргументів, невідповідності застосовуваних методів та інструментів, наявності різноспрямованих гіпотез, недостатнього вивчення об’єкта тощо.</a:t>
            </a:r>
          </a:p>
          <a:p>
            <a:pPr algn="just"/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Наукова новизна дослідження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 – чітко визначений у роботі </a:t>
            </a:r>
            <a:r>
              <a:rPr lang="uk-UA" i="1" u="sng" dirty="0">
                <a:latin typeface="Times New Roman" pitchFamily="18" charset="0"/>
                <a:cs typeface="Times New Roman" pitchFamily="18" charset="0"/>
              </a:rPr>
              <a:t>новий науковий результат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, тобто </a:t>
            </a:r>
            <a:r>
              <a:rPr lang="uk-UA" i="1" u="sng" dirty="0">
                <a:latin typeface="Times New Roman" pitchFamily="18" charset="0"/>
                <a:cs typeface="Times New Roman" pitchFamily="18" charset="0"/>
              </a:rPr>
              <a:t>невідомі раніше знання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, що відповідають вимогам оригінальності, унікальності і неповторності наведених положень.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39552" y="404664"/>
            <a:ext cx="8147248" cy="5688632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uk-UA" dirty="0"/>
              <a:t> 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Новими науковими положеннями можуть бути: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нові підходи до систематизації (класифікації) об’єктів, проблем чи методів дослідження з чітким визначенням нових класифікаційних ознак;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нові методологічні принципи (підходи) до здійснення відповідного дослідження, що становлять теоретичний базис розроблення практичних рекомендацій;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система суттєвих відмінностей досліджуваного об’єкта дослідження від інших об’єктів більш широкого спорідненого класу, що раніше в науковій літературі не визначались;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нові тенденції розвитку об’єкта дослідження, що притаманні сучасному етапу загального економічного розвитку України;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інші нові наукові уявлення про економічні процеси і явища, що пов’язані із об’єктом дослідження.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76672"/>
            <a:ext cx="8496944" cy="1008112"/>
          </a:xfrm>
        </p:spPr>
        <p:txBody>
          <a:bodyPr>
            <a:normAutofit/>
          </a:bodyPr>
          <a:lstStyle/>
          <a:p>
            <a:pPr algn="ctr"/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1. Інформаційне забезпечення наукового дослідження. 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1700808"/>
            <a:ext cx="8363272" cy="48245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2200" b="1" dirty="0">
                <a:latin typeface="Times New Roman" pitchFamily="18" charset="0"/>
                <a:cs typeface="Times New Roman" pitchFamily="18" charset="0"/>
              </a:rPr>
              <a:t>Інформація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 - сукупність повідомлень (відомостей), яка визначає рівень наших знань про ті чи інші явища, факти, події та їхні взаємозв’язки.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2200" b="1" dirty="0">
                <a:latin typeface="Times New Roman" pitchFamily="18" charset="0"/>
                <a:cs typeface="Times New Roman" pitchFamily="18" charset="0"/>
              </a:rPr>
              <a:t>Властивості інформації:</a:t>
            </a:r>
            <a:endParaRPr lang="ru-RU" sz="2200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адекватність;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uk-UA" sz="2200" dirty="0" err="1">
                <a:latin typeface="Times New Roman" pitchFamily="18" charset="0"/>
                <a:cs typeface="Times New Roman" pitchFamily="18" charset="0"/>
              </a:rPr>
              <a:t>релевантність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правильність;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точність;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актуальність або своєчасність;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загальність;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ступінь деталізації.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476672"/>
            <a:ext cx="7859216" cy="1224136"/>
          </a:xfrm>
        </p:spPr>
        <p:txBody>
          <a:bodyPr>
            <a:normAutofit/>
          </a:bodyPr>
          <a:lstStyle/>
          <a:p>
            <a:r>
              <a:rPr lang="uk-UA" b="1" dirty="0">
                <a:latin typeface="Times New Roman" pitchFamily="18" charset="0"/>
                <a:cs typeface="Times New Roman" pitchFamily="18" charset="0"/>
              </a:rPr>
              <a:t>Інформацію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можна розглядати за трьома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аспектами: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2060848"/>
            <a:ext cx="7772400" cy="4368548"/>
          </a:xfrm>
        </p:spPr>
        <p:txBody>
          <a:bodyPr/>
          <a:lstStyle/>
          <a:p>
            <a:pPr lvl="0"/>
            <a:r>
              <a:rPr lang="uk-UA" dirty="0">
                <a:latin typeface="Times New Roman" pitchFamily="18" charset="0"/>
                <a:cs typeface="Times New Roman" pitchFamily="18" charset="0"/>
              </a:rPr>
              <a:t>прагматичним (щодо її корисності, досягнення мети, на яку вона спрямована);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uk-UA" dirty="0">
                <a:latin typeface="Times New Roman" pitchFamily="18" charset="0"/>
                <a:cs typeface="Times New Roman" pitchFamily="18" charset="0"/>
              </a:rPr>
              <a:t>семантичним (з погляду смислового змісту і правильного тлумачення);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uk-UA" dirty="0">
                <a:latin typeface="Times New Roman" pitchFamily="18" charset="0"/>
                <a:cs typeface="Times New Roman" pitchFamily="18" charset="0"/>
              </a:rPr>
              <a:t>синтаксичним (з погляду техніки уявлення і передання).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850106"/>
          </a:xfrm>
        </p:spPr>
        <p:txBody>
          <a:bodyPr/>
          <a:lstStyle/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Функції наукової інформації: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1447800"/>
            <a:ext cx="8363272" cy="4501480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uk-UA" dirty="0">
                <a:latin typeface="Times New Roman" pitchFamily="18" charset="0"/>
                <a:cs typeface="Times New Roman" pitchFamily="18" charset="0"/>
              </a:rPr>
              <a:t>функція відображення;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uk-UA" dirty="0">
                <a:latin typeface="Times New Roman" pitchFamily="18" charset="0"/>
                <a:cs typeface="Times New Roman" pitchFamily="18" charset="0"/>
              </a:rPr>
              <a:t>кумулятивна функція;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uk-UA" dirty="0">
                <a:latin typeface="Times New Roman" pitchFamily="18" charset="0"/>
                <a:cs typeface="Times New Roman" pitchFamily="18" charset="0"/>
              </a:rPr>
              <a:t>комунікативна функція;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uk-UA" dirty="0">
                <a:latin typeface="Times New Roman" pitchFamily="18" charset="0"/>
                <a:cs typeface="Times New Roman" pitchFamily="18" charset="0"/>
              </a:rPr>
              <a:t>функція актуалізації.</a:t>
            </a:r>
          </a:p>
          <a:p>
            <a:pPr lvl="0">
              <a:buNone/>
            </a:pPr>
            <a:r>
              <a:rPr lang="uk-UA" b="1" dirty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 lvl="0" algn="just">
              <a:buNone/>
            </a:pPr>
            <a:r>
              <a:rPr lang="uk-UA" b="1" dirty="0">
                <a:latin typeface="Times New Roman" pitchFamily="18" charset="0"/>
                <a:cs typeface="Times New Roman" pitchFamily="18" charset="0"/>
              </a:rPr>
              <a:t>   Наукові документи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- матеріальні об’єкти, в яких зафіксовані наукові дані або наукова інформація, що характеризується певною логічною завершеністю і призначена для її збереження, передачі у часі і просторі та використання у суспільній практиці, з обов’язковим посиланням на те, де, ким і коли він був створений.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476672"/>
            <a:ext cx="8291264" cy="5544616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uk-UA" b="1" dirty="0">
                <a:latin typeface="Times New Roman" pitchFamily="18" charset="0"/>
                <a:cs typeface="Times New Roman" pitchFamily="18" charset="0"/>
              </a:rPr>
              <a:t>    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uk-UA" b="1" dirty="0">
                <a:latin typeface="Times New Roman" pitchFamily="18" charset="0"/>
                <a:cs typeface="Times New Roman" pitchFamily="18" charset="0"/>
              </a:rPr>
              <a:t>     Види наукової інформації:</a:t>
            </a:r>
          </a:p>
          <a:p>
            <a:pPr lvl="0"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за способами її одержання і галузями використання: технічна, економічна, соціальна тощо;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за способом її фіксації: на паперових та електронних носіях;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залежно від статусу інформації: первинні (фактографічні) документи, вторинні (бібліографічні);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за призначенням: офіційні (нормативні), наукові, науково-популярні, навчальні, довідкові, патентно-ліцензійні, виробничі, рекламні, інформаційні тощо;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залежно від способу підготовки розрізняють друковану (тиражовані) та рукописну (або машинописну) наукову інформацію;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залежно від періодичності виникнення наукові видання поділяють на неперіодичні (книги); видання, що продовжуються (збірки статей), періодичні (журнали, газети).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357166"/>
            <a:ext cx="8280920" cy="5786478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uk-UA" u="sng" dirty="0">
                <a:latin typeface="Times New Roman" pitchFamily="18" charset="0"/>
                <a:cs typeface="Times New Roman" pitchFamily="18" charset="0"/>
              </a:rPr>
              <a:t>Принципи формування інформаційного забезпечення:</a:t>
            </a:r>
          </a:p>
          <a:p>
            <a:pPr algn="ctr">
              <a:buNone/>
            </a:pPr>
            <a:endParaRPr lang="uk-UA" sz="2000" u="sng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інформаційні матеріали повинні збиратися цілеспрямовано, залежно від мети і завдань наукового дослідження;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склад і структура цих інформаційних матеріалів має відповідати структурі дослідження;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процес збору інформаційних матеріалів складається з двох стадій: спочатку матеріал накопичується без оцінки його значення, а потім проводиться фільтрація, або відбір істотних, необхідних елементів та виключення зайвих чи дублюючих.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476672"/>
            <a:ext cx="8219256" cy="554461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Послідовність вивчення літературних джерел і збору матеріалів: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перший крок - складання бібліографії;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другий крок - загальний перегляд тих джерел, які дають найбільш загальне уявлення про проблему;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третій крок - поглиблена робота з бібліографічними матеріалами.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58" y="548680"/>
            <a:ext cx="8329642" cy="5666402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uk-UA" sz="34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  2.</a:t>
            </a:r>
            <a:r>
              <a:rPr lang="uk-UA" sz="3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Характеристика та класифікація джерел наукової літератури:</a:t>
            </a:r>
          </a:p>
          <a:p>
            <a:pPr>
              <a:buNone/>
            </a:pPr>
            <a:endParaRPr lang="en-US" sz="34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uk-UA" sz="2900" dirty="0">
                <a:latin typeface="Times New Roman" pitchFamily="18" charset="0"/>
                <a:cs typeface="Times New Roman" pitchFamily="18" charset="0"/>
              </a:rPr>
              <a:t>енциклопедія;</a:t>
            </a:r>
            <a:endParaRPr lang="ru-RU" sz="29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900" dirty="0">
                <a:latin typeface="Times New Roman" pitchFamily="18" charset="0"/>
                <a:cs typeface="Times New Roman" pitchFamily="18" charset="0"/>
              </a:rPr>
              <a:t>монографія;</a:t>
            </a:r>
            <a:endParaRPr lang="ru-RU" sz="29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900" dirty="0">
                <a:latin typeface="Times New Roman" pitchFamily="18" charset="0"/>
                <a:cs typeface="Times New Roman" pitchFamily="18" charset="0"/>
              </a:rPr>
              <a:t>збірник наукових праць;</a:t>
            </a:r>
          </a:p>
          <a:p>
            <a:r>
              <a:rPr lang="uk-UA" sz="2900" dirty="0">
                <a:latin typeface="Times New Roman" pitchFamily="18" charset="0"/>
                <a:cs typeface="Times New Roman" pitchFamily="18" charset="0"/>
              </a:rPr>
              <a:t>періодичні видання;</a:t>
            </a:r>
          </a:p>
          <a:p>
            <a:r>
              <a:rPr lang="uk-UA" sz="2900" dirty="0">
                <a:latin typeface="Times New Roman" pitchFamily="18" charset="0"/>
                <a:cs typeface="Times New Roman" pitchFamily="18" charset="0"/>
              </a:rPr>
              <a:t>спеціальні випуски технічних видань;</a:t>
            </a:r>
          </a:p>
          <a:p>
            <a:r>
              <a:rPr lang="uk-UA" sz="2900" dirty="0">
                <a:latin typeface="Times New Roman" pitchFamily="18" charset="0"/>
                <a:cs typeface="Times New Roman" pitchFamily="18" charset="0"/>
              </a:rPr>
              <a:t>патентно-ліцензійні видання (патентні бюлетені);</a:t>
            </a:r>
          </a:p>
          <a:p>
            <a:r>
              <a:rPr lang="uk-UA" sz="2900" dirty="0">
                <a:latin typeface="Times New Roman" pitchFamily="18" charset="0"/>
                <a:cs typeface="Times New Roman" pitchFamily="18" charset="0"/>
              </a:rPr>
              <a:t>стандарти;</a:t>
            </a:r>
          </a:p>
          <a:p>
            <a:r>
              <a:rPr lang="uk-UA" sz="2900" dirty="0">
                <a:latin typeface="Times New Roman" pitchFamily="18" charset="0"/>
                <a:cs typeface="Times New Roman" pitchFamily="18" charset="0"/>
              </a:rPr>
              <a:t>навчальна література;</a:t>
            </a:r>
          </a:p>
          <a:p>
            <a:r>
              <a:rPr lang="uk-UA" sz="2900" dirty="0">
                <a:latin typeface="Times New Roman" pitchFamily="18" charset="0"/>
                <a:cs typeface="Times New Roman" pitchFamily="18" charset="0"/>
              </a:rPr>
              <a:t>спеціалізовані довідники;</a:t>
            </a:r>
          </a:p>
          <a:p>
            <a:r>
              <a:rPr lang="uk-UA" sz="2900" dirty="0">
                <a:latin typeface="Times New Roman" pitchFamily="18" charset="0"/>
                <a:cs typeface="Times New Roman" pitchFamily="18" charset="0"/>
              </a:rPr>
              <a:t>огляди;</a:t>
            </a:r>
          </a:p>
          <a:p>
            <a:r>
              <a:rPr lang="uk-UA" sz="2900" dirty="0">
                <a:latin typeface="Times New Roman" pitchFamily="18" charset="0"/>
                <a:cs typeface="Times New Roman" pitchFamily="18" charset="0"/>
              </a:rPr>
              <a:t>дисертація. автореферат;</a:t>
            </a:r>
          </a:p>
          <a:p>
            <a:r>
              <a:rPr lang="uk-UA" sz="2900" dirty="0">
                <a:latin typeface="Times New Roman" pitchFamily="18" charset="0"/>
                <a:cs typeface="Times New Roman" pitchFamily="18" charset="0"/>
              </a:rPr>
              <a:t>анотація;</a:t>
            </a:r>
          </a:p>
          <a:p>
            <a:r>
              <a:rPr lang="uk-UA" sz="2900" dirty="0">
                <a:latin typeface="Times New Roman" pitchFamily="18" charset="0"/>
                <a:cs typeface="Times New Roman" pitchFamily="18" charset="0"/>
              </a:rPr>
              <a:t>резюме;</a:t>
            </a:r>
          </a:p>
          <a:p>
            <a:r>
              <a:rPr lang="uk-UA" sz="2900" dirty="0">
                <a:latin typeface="Times New Roman" pitchFamily="18" charset="0"/>
                <a:cs typeface="Times New Roman" pitchFamily="18" charset="0"/>
              </a:rPr>
              <a:t>рецензія;</a:t>
            </a:r>
          </a:p>
          <a:p>
            <a:r>
              <a:rPr lang="uk-UA" sz="2900" dirty="0">
                <a:latin typeface="Times New Roman" pitchFamily="18" charset="0"/>
                <a:cs typeface="Times New Roman" pitchFamily="18" charset="0"/>
              </a:rPr>
              <a:t>тези;</a:t>
            </a:r>
          </a:p>
          <a:p>
            <a:r>
              <a:rPr lang="uk-UA" sz="2900" dirty="0">
                <a:latin typeface="Times New Roman" pitchFamily="18" charset="0"/>
                <a:cs typeface="Times New Roman" pitchFamily="18" charset="0"/>
              </a:rPr>
              <a:t>наукові повідомлення ;</a:t>
            </a:r>
          </a:p>
          <a:p>
            <a:r>
              <a:rPr lang="uk-UA" sz="2900" dirty="0">
                <a:latin typeface="Times New Roman" pitchFamily="18" charset="0"/>
                <a:cs typeface="Times New Roman" pitchFamily="18" charset="0"/>
              </a:rPr>
              <a:t>наукова доповідь;</a:t>
            </a:r>
          </a:p>
          <a:p>
            <a:r>
              <a:rPr lang="uk-UA" sz="2900" dirty="0">
                <a:latin typeface="Times New Roman" pitchFamily="18" charset="0"/>
                <a:cs typeface="Times New Roman" pitchFamily="18" charset="0"/>
              </a:rPr>
              <a:t>науковий звіт з теми.</a:t>
            </a:r>
            <a:endParaRPr lang="ru-RU" sz="29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620688"/>
            <a:ext cx="7772400" cy="1224136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. Пошук, відбір та накопичення наукової інформації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1447800"/>
            <a:ext cx="8280920" cy="4429472"/>
          </a:xfrm>
        </p:spPr>
        <p:txBody>
          <a:bodyPr>
            <a:normAutofit fontScale="92500"/>
          </a:bodyPr>
          <a:lstStyle/>
          <a:p>
            <a:pPr algn="just">
              <a:buNone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    Централізований збір і обробку опублікованих документів здійснюють: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Книжкова палата України;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Український інститут науково-технічної та економічної інформації (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УкрІНТЕІ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);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Національна бібліотека України ім. В.І. Вернадського;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Державна науково-технічна бібліотека України (ДНТУ);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бібліотечно-інформаційні установи загально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державного або регіонального рівня.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476</TotalTime>
  <Words>828</Words>
  <Application>Microsoft Office PowerPoint</Application>
  <PresentationFormat>Экран (4:3)</PresentationFormat>
  <Paragraphs>89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Calibri</vt:lpstr>
      <vt:lpstr>Times New Roman</vt:lpstr>
      <vt:lpstr>Verdana</vt:lpstr>
      <vt:lpstr>Wingdings 2</vt:lpstr>
      <vt:lpstr>Аспект</vt:lpstr>
      <vt:lpstr>Інформаційне забезпечення наукового дослідження</vt:lpstr>
      <vt:lpstr>1. Інформаційне забезпечення наукового дослідження. </vt:lpstr>
      <vt:lpstr>Інформацію можна розглядати за трьома аспектами:</vt:lpstr>
      <vt:lpstr>Функції наукової інформації:</vt:lpstr>
      <vt:lpstr>Презентация PowerPoint</vt:lpstr>
      <vt:lpstr>Презентация PowerPoint</vt:lpstr>
      <vt:lpstr>Презентация PowerPoint</vt:lpstr>
      <vt:lpstr>Презентация PowerPoint</vt:lpstr>
      <vt:lpstr>3. Пошук, відбір та накопичення наукової інформації </vt:lpstr>
      <vt:lpstr>Презентация PowerPoint</vt:lpstr>
      <vt:lpstr>4. Оброблення джерел наукової літератури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1.1.1. Методологія в науковому дослідженні: загальні засади та принципи</dc:title>
  <dc:creator>Юля</dc:creator>
  <cp:lastModifiedBy>mi</cp:lastModifiedBy>
  <cp:revision>51</cp:revision>
  <dcterms:modified xsi:type="dcterms:W3CDTF">2023-10-05T07:21:06Z</dcterms:modified>
</cp:coreProperties>
</file>