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2" r:id="rId9"/>
    <p:sldId id="273" r:id="rId10"/>
    <p:sldId id="298" r:id="rId11"/>
    <p:sldId id="274" r:id="rId12"/>
    <p:sldId id="275" r:id="rId13"/>
    <p:sldId id="276" r:id="rId14"/>
    <p:sldId id="299" r:id="rId15"/>
    <p:sldId id="297" r:id="rId16"/>
    <p:sldId id="277" r:id="rId17"/>
    <p:sldId id="281" r:id="rId18"/>
    <p:sldId id="279" r:id="rId19"/>
    <p:sldId id="280" r:id="rId20"/>
    <p:sldId id="282" r:id="rId21"/>
    <p:sldId id="284" r:id="rId22"/>
    <p:sldId id="283" r:id="rId23"/>
    <p:sldId id="269" r:id="rId24"/>
    <p:sldId id="286" r:id="rId25"/>
    <p:sldId id="293" r:id="rId26"/>
    <p:sldId id="29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0E40D-B85D-45FC-86F5-3D098E6B6FEA}" type="datetimeFigureOut">
              <a:rPr lang="uk-UA" smtClean="0"/>
              <a:pPr/>
              <a:t>11.04.2023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C2733-05C3-4FE7-9F16-73B56548E4D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5718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Функціональні </a:t>
            </a:r>
            <a:r>
              <a:rPr lang="uk-UA" dirty="0" smtClean="0"/>
              <a:t>стратегії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611607"/>
            <a:ext cx="8640960" cy="1199704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Кадрова стратегія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xmlns="" val="23824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04656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i="1" dirty="0" err="1"/>
              <a:t>варіанти</a:t>
            </a:r>
            <a:r>
              <a:rPr lang="ru-RU" i="1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uk-UA" dirty="0" smtClean="0"/>
              <a:t>персоналу</a:t>
            </a:r>
            <a:r>
              <a:rPr lang="uk-UA" dirty="0"/>
              <a:t>:</a:t>
            </a:r>
          </a:p>
          <a:p>
            <a:pPr algn="just"/>
            <a:r>
              <a:rPr lang="uk-UA" dirty="0" smtClean="0"/>
              <a:t>стратегія </a:t>
            </a:r>
            <a:r>
              <a:rPr lang="uk-UA" dirty="0"/>
              <a:t>альтернативи наймання;</a:t>
            </a:r>
          </a:p>
          <a:p>
            <a:pPr algn="just"/>
            <a:r>
              <a:rPr lang="uk-UA" dirty="0" smtClean="0"/>
              <a:t>внутрішнього </a:t>
            </a:r>
            <a:r>
              <a:rPr lang="uk-UA" dirty="0"/>
              <a:t>добору;</a:t>
            </a:r>
          </a:p>
          <a:p>
            <a:pPr algn="just"/>
            <a:r>
              <a:rPr lang="uk-UA" dirty="0" smtClean="0"/>
              <a:t>зовнішнього </a:t>
            </a:r>
            <a:r>
              <a:rPr lang="uk-UA" dirty="0"/>
              <a:t>добору.</a:t>
            </a:r>
          </a:p>
          <a:p>
            <a:pPr marL="109728" indent="0" algn="just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добір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</a:t>
            </a:r>
            <a:r>
              <a:rPr lang="ru-RU" b="1" i="1" dirty="0" err="1"/>
              <a:t>стратегію</a:t>
            </a:r>
            <a:r>
              <a:rPr lang="ru-RU" b="1" i="1" dirty="0"/>
              <a:t> </a:t>
            </a:r>
            <a:r>
              <a:rPr lang="ru-RU" b="1" i="1" dirty="0" err="1"/>
              <a:t>альтернативи</a:t>
            </a:r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наймання</a:t>
            </a:r>
            <a:r>
              <a:rPr lang="ru-RU" dirty="0"/>
              <a:t>, у межах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uk-UA" dirty="0" smtClean="0"/>
              <a:t>можна </a:t>
            </a:r>
            <a:r>
              <a:rPr lang="uk-UA" dirty="0"/>
              <a:t>використовувати такі засоби:</a:t>
            </a:r>
          </a:p>
          <a:p>
            <a:pPr algn="just"/>
            <a:r>
              <a:rPr lang="uk-UA" dirty="0" smtClean="0"/>
              <a:t>понаднормова </a:t>
            </a:r>
            <a:r>
              <a:rPr lang="uk-UA" dirty="0"/>
              <a:t>робота персоналу;</a:t>
            </a:r>
          </a:p>
          <a:p>
            <a:pPr algn="just"/>
            <a:r>
              <a:rPr lang="uk-UA" dirty="0" smtClean="0"/>
              <a:t>підвищення </a:t>
            </a:r>
            <a:r>
              <a:rPr lang="uk-UA" dirty="0"/>
              <a:t>інтенсивності праці;</a:t>
            </a:r>
          </a:p>
          <a:p>
            <a:pPr algn="just"/>
            <a:r>
              <a:rPr lang="uk-UA" dirty="0" smtClean="0"/>
              <a:t>тимчасовий </a:t>
            </a:r>
            <a:r>
              <a:rPr lang="uk-UA" dirty="0"/>
              <a:t>добір;</a:t>
            </a:r>
          </a:p>
          <a:p>
            <a:pPr algn="just"/>
            <a:r>
              <a:rPr lang="ru-RU" dirty="0" smtClean="0"/>
              <a:t>структурна </a:t>
            </a:r>
            <a:r>
              <a:rPr lang="ru-RU" dirty="0" err="1"/>
              <a:t>реорганізація</a:t>
            </a:r>
            <a:r>
              <a:rPr lang="ru-RU" dirty="0"/>
              <a:t>,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схем </a:t>
            </a:r>
            <a:r>
              <a:rPr lang="ru-RU" dirty="0" err="1"/>
              <a:t>виробництва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 для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i="1" dirty="0" err="1"/>
              <a:t>Стратегії</a:t>
            </a:r>
            <a:r>
              <a:rPr lang="ru-RU" i="1" dirty="0"/>
              <a:t> </a:t>
            </a:r>
            <a:r>
              <a:rPr lang="ru-RU" i="1" dirty="0" err="1"/>
              <a:t>залучення</a:t>
            </a:r>
            <a:r>
              <a:rPr lang="ru-RU" i="1" dirty="0"/>
              <a:t> персоналу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781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 algn="just"/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5" cy="581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5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976205" cy="422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728"/>
            <a:ext cx="8945582" cy="18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03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1480"/>
            <a:ext cx="8784976" cy="564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48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616624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ru-RU" b="1" dirty="0" err="1"/>
              <a:t>Скорочення</a:t>
            </a:r>
            <a:r>
              <a:rPr lang="ru-RU" b="1" dirty="0"/>
              <a:t> </a:t>
            </a:r>
            <a:r>
              <a:rPr lang="ru-RU" b="1" dirty="0" err="1"/>
              <a:t>чисельності</a:t>
            </a:r>
            <a:r>
              <a:rPr lang="ru-RU" b="1" dirty="0"/>
              <a:t> персоналу </a:t>
            </a:r>
            <a:r>
              <a:rPr lang="ru-RU" dirty="0"/>
              <a:t>— </a:t>
            </a:r>
            <a:r>
              <a:rPr lang="ru-RU" dirty="0" err="1"/>
              <a:t>вимушений</a:t>
            </a:r>
            <a:r>
              <a:rPr lang="ru-RU" dirty="0"/>
              <a:t> і </a:t>
            </a:r>
            <a:r>
              <a:rPr lang="ru-RU" dirty="0" err="1"/>
              <a:t>непростий</a:t>
            </a:r>
            <a:r>
              <a:rPr lang="ru-RU" dirty="0"/>
              <a:t> у </a:t>
            </a:r>
            <a:r>
              <a:rPr lang="ru-RU" dirty="0" err="1" smtClean="0"/>
              <a:t>соціальному</a:t>
            </a:r>
            <a:r>
              <a:rPr lang="ru-RU" dirty="0"/>
              <a:t> </a:t>
            </a:r>
            <a:r>
              <a:rPr lang="ru-RU" dirty="0" err="1" smtClean="0"/>
              <a:t>аспекті</a:t>
            </a:r>
            <a:r>
              <a:rPr lang="ru-RU" dirty="0" smtClean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додержання</a:t>
            </a:r>
            <a:r>
              <a:rPr lang="ru-RU" dirty="0" smtClean="0"/>
              <a:t> трудового </a:t>
            </a:r>
            <a:r>
              <a:rPr lang="ru-RU" dirty="0" err="1" smtClean="0"/>
              <a:t>законодавства</a:t>
            </a:r>
            <a:r>
              <a:rPr lang="ru-RU" dirty="0"/>
              <a:t>, </a:t>
            </a:r>
            <a:r>
              <a:rPr lang="ru-RU" dirty="0" err="1"/>
              <a:t>чітких</a:t>
            </a:r>
            <a:r>
              <a:rPr lang="ru-RU" dirty="0"/>
              <a:t> і </a:t>
            </a:r>
            <a:r>
              <a:rPr lang="ru-RU" dirty="0" err="1"/>
              <a:t>об’єктивних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добору </a:t>
            </a:r>
            <a:r>
              <a:rPr lang="ru-RU" dirty="0" smtClean="0"/>
              <a:t>персоналу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прив’язки</a:t>
            </a:r>
            <a:r>
              <a:rPr lang="ru-RU" dirty="0"/>
              <a:t> до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 smtClean="0"/>
              <a:t>відкритості</a:t>
            </a:r>
            <a:r>
              <a:rPr lang="ru-RU" dirty="0" smtClean="0"/>
              <a:t>, </a:t>
            </a:r>
            <a:r>
              <a:rPr lang="ru-RU" dirty="0" err="1" smtClean="0"/>
              <a:t>інформування</a:t>
            </a:r>
            <a:r>
              <a:rPr lang="ru-RU" dirty="0"/>
              <a:t>, </a:t>
            </a:r>
            <a:r>
              <a:rPr lang="ru-RU" dirty="0" err="1"/>
              <a:t>компенсації</a:t>
            </a:r>
            <a:r>
              <a:rPr lang="ru-RU" dirty="0"/>
              <a:t> та </a:t>
            </a:r>
            <a:r>
              <a:rPr lang="ru-RU" dirty="0" err="1"/>
              <a:t>допомоги</a:t>
            </a:r>
            <a:r>
              <a:rPr lang="ru-RU" dirty="0"/>
              <a:t> в </a:t>
            </a:r>
            <a:r>
              <a:rPr lang="ru-RU" dirty="0" err="1"/>
              <a:t>працевлаштуванні</a:t>
            </a:r>
            <a:r>
              <a:rPr lang="ru-RU" dirty="0"/>
              <a:t>.</a:t>
            </a:r>
          </a:p>
          <a:p>
            <a:pPr marL="109728" indent="0" algn="just">
              <a:buNone/>
            </a:pPr>
            <a:r>
              <a:rPr lang="ru-RU" dirty="0"/>
              <a:t>У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компаніях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b="1" i="1" dirty="0" err="1" smtClean="0"/>
              <a:t>варіантів</a:t>
            </a:r>
            <a:r>
              <a:rPr lang="ru-RU" b="1" i="1" dirty="0"/>
              <a:t> </a:t>
            </a:r>
            <a:r>
              <a:rPr lang="uk-UA" b="1" dirty="0" smtClean="0"/>
              <a:t>стратегії </a:t>
            </a:r>
            <a:r>
              <a:rPr lang="uk-UA" b="1" dirty="0"/>
              <a:t>скорочення персоналу</a:t>
            </a:r>
            <a:r>
              <a:rPr lang="uk-UA" dirty="0"/>
              <a:t>:</a:t>
            </a:r>
          </a:p>
          <a:p>
            <a:pPr algn="just"/>
            <a:r>
              <a:rPr lang="uk-UA" dirty="0" smtClean="0"/>
              <a:t>часткового </a:t>
            </a:r>
            <a:r>
              <a:rPr lang="uk-UA" dirty="0"/>
              <a:t>(внутрішнього) вивільнення;</a:t>
            </a:r>
          </a:p>
          <a:p>
            <a:pPr algn="just"/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за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бажанням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/>
              <a:t>персоналу за </a:t>
            </a:r>
            <a:r>
              <a:rPr lang="ru-RU" dirty="0" err="1"/>
              <a:t>ініціативою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;</a:t>
            </a:r>
          </a:p>
          <a:p>
            <a:pPr algn="just"/>
            <a:r>
              <a:rPr lang="uk-UA" dirty="0" smtClean="0"/>
              <a:t>поступового </a:t>
            </a:r>
            <a:r>
              <a:rPr lang="uk-UA" dirty="0" err="1"/>
              <a:t>пенсіонування</a:t>
            </a:r>
            <a:r>
              <a:rPr lang="uk-UA" dirty="0"/>
              <a:t> працівників.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i="1" dirty="0"/>
              <a:t>Стратегії скорочення персоналу</a:t>
            </a:r>
            <a:r>
              <a:rPr lang="uk-UA" b="0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08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/>
              <a:t>3. Служба управління персоналом підприємства </a:t>
            </a:r>
            <a:r>
              <a:rPr lang="ru-RU" b="1" dirty="0"/>
              <a:t>як </a:t>
            </a:r>
            <a:r>
              <a:rPr lang="ru-RU" b="1" dirty="0" err="1"/>
              <a:t>інструмент</a:t>
            </a:r>
            <a:r>
              <a:rPr lang="ru-RU" b="1" dirty="0"/>
              <a:t>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кадрової</a:t>
            </a:r>
            <a:r>
              <a:rPr lang="ru-RU" b="1" dirty="0"/>
              <a:t> </a:t>
            </a:r>
            <a:r>
              <a:rPr lang="ru-RU" b="1" dirty="0" err="1"/>
              <a:t>стратегії</a:t>
            </a:r>
            <a:endParaRPr lang="ru-RU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888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1699" y="908720"/>
            <a:ext cx="8712968" cy="568863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uk-UA" sz="2400" dirty="0" smtClean="0"/>
              <a:t>Дає можливість </a:t>
            </a:r>
            <a:r>
              <a:rPr lang="ru-RU" sz="2400" dirty="0" err="1" smtClean="0"/>
              <a:t>зосередити</a:t>
            </a:r>
            <a:r>
              <a:rPr lang="ru-RU" sz="2400" dirty="0" smtClean="0"/>
              <a:t> СУП </a:t>
            </a:r>
            <a:r>
              <a:rPr lang="uk-UA" sz="2400" dirty="0" smtClean="0"/>
              <a:t>разом </a:t>
            </a:r>
            <a:r>
              <a:rPr lang="uk-UA" sz="2400" dirty="0"/>
              <a:t>з іншими </a:t>
            </a:r>
            <a:r>
              <a:rPr lang="uk-UA" sz="2400" dirty="0" smtClean="0"/>
              <a:t>адміністративними </a:t>
            </a:r>
            <a:r>
              <a:rPr lang="ru-RU" sz="2400" dirty="0" err="1" smtClean="0"/>
              <a:t>підрозділами</a:t>
            </a:r>
            <a:r>
              <a:rPr lang="ru-RU" sz="2400" dirty="0" smtClean="0"/>
              <a:t> в </a:t>
            </a:r>
            <a:r>
              <a:rPr lang="ru-RU" sz="2400" dirty="0" err="1"/>
              <a:t>одній</a:t>
            </a:r>
            <a:r>
              <a:rPr lang="ru-RU" sz="2400" dirty="0"/>
              <a:t> </a:t>
            </a:r>
            <a:r>
              <a:rPr lang="ru-RU" sz="2400" dirty="0" err="1" smtClean="0"/>
              <a:t>функціональній</a:t>
            </a:r>
            <a:r>
              <a:rPr lang="ru-RU" sz="2400" dirty="0" smtClean="0"/>
              <a:t> </a:t>
            </a:r>
            <a:r>
              <a:rPr lang="uk-UA" sz="2400" dirty="0" smtClean="0"/>
              <a:t>підсистемі</a:t>
            </a:r>
            <a:r>
              <a:rPr lang="uk-UA" sz="2400" dirty="0"/>
              <a:t>.</a:t>
            </a:r>
            <a:endParaRPr lang="uk-UA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uk-UA" sz="2400" dirty="0"/>
              <a:t>Підпорядкування </a:t>
            </a:r>
            <a:r>
              <a:rPr lang="uk-UA" sz="2400" dirty="0" smtClean="0"/>
              <a:t>СУП виконавчому </a:t>
            </a:r>
            <a:r>
              <a:rPr lang="uk-UA" sz="2400" dirty="0"/>
              <a:t>директорові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84976" cy="42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83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583264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uk-UA" sz="2200" dirty="0"/>
              <a:t>доцільне в невеликих </a:t>
            </a:r>
            <a:r>
              <a:rPr lang="ru-RU" sz="2200" dirty="0" err="1"/>
              <a:t>організаціях</a:t>
            </a:r>
            <a:r>
              <a:rPr lang="ru-RU" sz="2200" dirty="0"/>
              <a:t> на </a:t>
            </a:r>
            <a:r>
              <a:rPr lang="ru-RU" sz="2200" dirty="0" err="1"/>
              <a:t>початкових</a:t>
            </a:r>
            <a:r>
              <a:rPr lang="ru-RU" sz="2200" dirty="0"/>
              <a:t> </a:t>
            </a:r>
            <a:r>
              <a:rPr lang="ru-RU" sz="2200" dirty="0" err="1"/>
              <a:t>стадіях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розвитку</a:t>
            </a:r>
            <a:r>
              <a:rPr lang="ru-RU" sz="2200" dirty="0"/>
              <a:t>, коли </a:t>
            </a:r>
            <a:r>
              <a:rPr lang="ru-RU" sz="2200" dirty="0" err="1"/>
              <a:t>керівництво</a:t>
            </a:r>
            <a:r>
              <a:rPr lang="ru-RU" sz="2200" dirty="0"/>
              <a:t> </a:t>
            </a:r>
            <a:r>
              <a:rPr lang="ru-RU" sz="2200" dirty="0" err="1"/>
              <a:t>ще</a:t>
            </a:r>
            <a:r>
              <a:rPr lang="ru-RU" sz="2200" dirty="0"/>
              <a:t> </a:t>
            </a:r>
            <a:r>
              <a:rPr lang="ru-RU" sz="2200" dirty="0" err="1"/>
              <a:t>чітко</a:t>
            </a:r>
            <a:r>
              <a:rPr lang="ru-RU" sz="2200" dirty="0"/>
              <a:t> не </a:t>
            </a:r>
            <a:r>
              <a:rPr lang="ru-RU" sz="2200" dirty="0" err="1"/>
              <a:t>визначилося</a:t>
            </a:r>
            <a:r>
              <a:rPr lang="ru-RU" sz="2200" dirty="0"/>
              <a:t> </a:t>
            </a:r>
            <a:r>
              <a:rPr lang="ru-RU" sz="2200" dirty="0" err="1"/>
              <a:t>зі</a:t>
            </a:r>
            <a:r>
              <a:rPr lang="ru-RU" sz="2200" dirty="0"/>
              <a:t> статусом </a:t>
            </a:r>
            <a:r>
              <a:rPr lang="ru-RU" sz="2200" dirty="0" err="1"/>
              <a:t>цієї</a:t>
            </a:r>
            <a:r>
              <a:rPr lang="ru-RU" sz="2200" dirty="0"/>
              <a:t> </a:t>
            </a:r>
            <a:r>
              <a:rPr lang="ru-RU" sz="2200" dirty="0" err="1"/>
              <a:t>служби</a:t>
            </a:r>
            <a:r>
              <a:rPr lang="ru-RU" sz="2200" dirty="0"/>
              <a:t>. </a:t>
            </a:r>
            <a:r>
              <a:rPr lang="ru-RU" sz="2200" b="1" dirty="0" err="1"/>
              <a:t>Перевага</a:t>
            </a:r>
            <a:r>
              <a:rPr lang="ru-RU" sz="2200" b="1" dirty="0"/>
              <a:t>:</a:t>
            </a:r>
            <a:r>
              <a:rPr lang="ru-RU" sz="2200" dirty="0"/>
              <a:t> СУП </a:t>
            </a:r>
            <a:r>
              <a:rPr lang="ru-RU" sz="2200" dirty="0" err="1"/>
              <a:t>перебуває</a:t>
            </a:r>
            <a:r>
              <a:rPr lang="ru-RU" sz="2200" dirty="0"/>
              <a:t> </a:t>
            </a:r>
            <a:r>
              <a:rPr lang="ru-RU" sz="2200" dirty="0" err="1"/>
              <a:t>близько</a:t>
            </a:r>
            <a:r>
              <a:rPr lang="ru-RU" sz="2200" dirty="0"/>
              <a:t> до </a:t>
            </a:r>
            <a:r>
              <a:rPr lang="ru-RU" sz="2200" dirty="0" err="1"/>
              <a:t>всього</a:t>
            </a:r>
            <a:r>
              <a:rPr lang="ru-RU" sz="2200" dirty="0"/>
              <a:t> </a:t>
            </a:r>
            <a:r>
              <a:rPr lang="ru-RU" sz="2200" dirty="0" err="1"/>
              <a:t>керівництва</a:t>
            </a:r>
            <a:r>
              <a:rPr lang="ru-RU" sz="2200" dirty="0"/>
              <a:t> </a:t>
            </a:r>
            <a:r>
              <a:rPr lang="ru-RU" sz="2200" dirty="0" err="1"/>
              <a:t>організації</a:t>
            </a:r>
            <a:r>
              <a:rPr lang="ru-RU" sz="2200" dirty="0"/>
              <a:t>;  </a:t>
            </a:r>
            <a:r>
              <a:rPr lang="ru-RU" sz="2200" b="1" dirty="0" err="1"/>
              <a:t>недоліки</a:t>
            </a:r>
            <a:r>
              <a:rPr lang="ru-RU" sz="2200" b="1" dirty="0"/>
              <a:t>:</a:t>
            </a:r>
            <a:r>
              <a:rPr lang="ru-RU" sz="2200" dirty="0"/>
              <a:t> </a:t>
            </a:r>
            <a:r>
              <a:rPr lang="ru-RU" sz="2200" dirty="0" err="1"/>
              <a:t>множинність</a:t>
            </a:r>
            <a:r>
              <a:rPr lang="ru-RU" sz="2200" dirty="0"/>
              <a:t> </a:t>
            </a:r>
            <a:r>
              <a:rPr lang="ru-RU" sz="2200" dirty="0" err="1"/>
              <a:t>підпорядкованості</a:t>
            </a:r>
            <a:r>
              <a:rPr lang="ru-RU" sz="2200" dirty="0"/>
              <a:t> </a:t>
            </a:r>
            <a:r>
              <a:rPr lang="ru-RU" sz="2200" dirty="0" smtClean="0"/>
              <a:t>СУП, </a:t>
            </a:r>
            <a:r>
              <a:rPr lang="ru-RU" sz="2200" dirty="0" err="1"/>
              <a:t>недотримання</a:t>
            </a:r>
            <a:r>
              <a:rPr lang="ru-RU" sz="2200" dirty="0"/>
              <a:t> </a:t>
            </a:r>
            <a:r>
              <a:rPr lang="uk-UA" sz="2200" dirty="0"/>
              <a:t>принципу єдності керівництва.</a:t>
            </a:r>
          </a:p>
          <a:p>
            <a:pPr marL="109728" indent="0" algn="just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latin typeface="Arial Black" pitchFamily="34" charset="0"/>
              </a:rPr>
              <a:t>Підпорядкування СУП загальному керівництву</a:t>
            </a:r>
            <a:endParaRPr lang="uk-UA" sz="2400" dirty="0"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87849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4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68863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200" dirty="0" err="1"/>
              <a:t>застосовують</a:t>
            </a:r>
            <a:r>
              <a:rPr lang="ru-RU" sz="2200" dirty="0"/>
              <a:t> на </a:t>
            </a:r>
            <a:r>
              <a:rPr lang="ru-RU" sz="2200" dirty="0" err="1"/>
              <a:t>початкових</a:t>
            </a:r>
            <a:r>
              <a:rPr lang="ru-RU" sz="2200" dirty="0"/>
              <a:t> </a:t>
            </a:r>
            <a:r>
              <a:rPr lang="ru-RU" sz="2200" dirty="0" err="1"/>
              <a:t>стадіях</a:t>
            </a:r>
            <a:r>
              <a:rPr lang="ru-RU" sz="2200" dirty="0"/>
              <a:t> </a:t>
            </a:r>
            <a:r>
              <a:rPr lang="ru-RU" sz="2200" dirty="0" err="1"/>
              <a:t>розвитку</a:t>
            </a:r>
            <a:r>
              <a:rPr lang="ru-RU" sz="2200" dirty="0"/>
              <a:t> </a:t>
            </a:r>
            <a:r>
              <a:rPr lang="ru-RU" sz="2200" dirty="0" err="1" smtClean="0"/>
              <a:t>організації</a:t>
            </a:r>
            <a:r>
              <a:rPr lang="ru-RU" sz="2200" dirty="0" smtClean="0"/>
              <a:t>, коли </a:t>
            </a:r>
            <a:r>
              <a:rPr lang="ru-RU" sz="2200" dirty="0" err="1"/>
              <a:t>вищий</a:t>
            </a:r>
            <a:r>
              <a:rPr lang="ru-RU" sz="2200" dirty="0"/>
              <a:t> </a:t>
            </a:r>
            <a:r>
              <a:rPr lang="ru-RU" sz="2200" dirty="0" err="1"/>
              <a:t>керівник</a:t>
            </a:r>
            <a:r>
              <a:rPr lang="ru-RU" sz="2200" dirty="0"/>
              <a:t> </a:t>
            </a:r>
            <a:r>
              <a:rPr lang="ru-RU" sz="2200" dirty="0" err="1"/>
              <a:t>намагається</a:t>
            </a:r>
            <a:r>
              <a:rPr lang="ru-RU" sz="2200" dirty="0"/>
              <a:t> </a:t>
            </a:r>
            <a:r>
              <a:rPr lang="ru-RU" sz="2200" dirty="0" err="1"/>
              <a:t>підвищити</a:t>
            </a:r>
            <a:r>
              <a:rPr lang="ru-RU" sz="2200" dirty="0"/>
              <a:t> статус і </a:t>
            </a:r>
            <a:r>
              <a:rPr lang="ru-RU" sz="2200" dirty="0" smtClean="0"/>
              <a:t>роль СУП у </a:t>
            </a:r>
            <a:r>
              <a:rPr lang="ru-RU" sz="2200" dirty="0" err="1"/>
              <a:t>системі</a:t>
            </a:r>
            <a:r>
              <a:rPr lang="ru-RU" sz="2200" dirty="0"/>
              <a:t> </a:t>
            </a:r>
            <a:r>
              <a:rPr lang="ru-RU" sz="2200" dirty="0" err="1"/>
              <a:t>управління</a:t>
            </a:r>
            <a:r>
              <a:rPr lang="ru-RU" sz="2200" dirty="0"/>
              <a:t>.</a:t>
            </a:r>
            <a:endParaRPr lang="uk-UA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uk-UA" sz="2400" dirty="0"/>
              <a:t>Підпорядкування </a:t>
            </a:r>
            <a:r>
              <a:rPr lang="uk-UA" sz="2400" dirty="0" smtClean="0"/>
              <a:t>СУП вищому </a:t>
            </a:r>
            <a:r>
              <a:rPr lang="uk-UA" sz="2400" dirty="0"/>
              <a:t>керівництву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52" y="1962409"/>
            <a:ext cx="8712968" cy="39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9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err="1" smtClean="0"/>
              <a:t>Типовий</a:t>
            </a:r>
            <a:r>
              <a:rPr lang="ru-RU" dirty="0" smtClean="0"/>
              <a:t>	 </a:t>
            </a:r>
            <a:r>
              <a:rPr lang="ru-RU" dirty="0" err="1" smtClean="0"/>
              <a:t>варіант</a:t>
            </a:r>
            <a:r>
              <a:rPr lang="ru-RU" dirty="0" smtClean="0"/>
              <a:t> для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864096"/>
          </a:xfrm>
        </p:spPr>
        <p:txBody>
          <a:bodyPr>
            <a:normAutofit/>
          </a:bodyPr>
          <a:lstStyle/>
          <a:p>
            <a:r>
              <a:rPr lang="ru-RU" sz="2400" dirty="0" err="1"/>
              <a:t>Організаційне</a:t>
            </a:r>
            <a:r>
              <a:rPr lang="ru-RU" sz="2400" dirty="0"/>
              <a:t> </a:t>
            </a:r>
            <a:r>
              <a:rPr lang="ru-RU" sz="2400" dirty="0" err="1"/>
              <a:t>включення</a:t>
            </a:r>
            <a:r>
              <a:rPr lang="ru-RU" sz="2400" dirty="0"/>
              <a:t> </a:t>
            </a:r>
            <a:r>
              <a:rPr lang="ru-RU" sz="2400" dirty="0" smtClean="0"/>
              <a:t>СУП </a:t>
            </a:r>
            <a:r>
              <a:rPr lang="uk-UA" sz="2400" dirty="0" smtClean="0"/>
              <a:t>до </a:t>
            </a:r>
            <a:r>
              <a:rPr lang="uk-UA" sz="2400" dirty="0"/>
              <a:t>вищого керівництва підприємства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12968" cy="415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49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18051"/>
          </a:xfrm>
        </p:spPr>
        <p:txBody>
          <a:bodyPr/>
          <a:lstStyle/>
          <a:p>
            <a:r>
              <a:rPr lang="ru-RU" sz="3200" b="1" dirty="0" smtClean="0"/>
              <a:t>План</a:t>
            </a:r>
          </a:p>
          <a:p>
            <a:endParaRPr lang="ru-RU" sz="3200" b="1" dirty="0" smtClean="0"/>
          </a:p>
          <a:p>
            <a:r>
              <a:rPr lang="ru-RU" b="1" dirty="0" smtClean="0"/>
              <a:t>1. </a:t>
            </a:r>
            <a:r>
              <a:rPr lang="ru-RU" b="1" dirty="0" err="1"/>
              <a:t>Сутність</a:t>
            </a:r>
            <a:r>
              <a:rPr lang="ru-RU" b="1" dirty="0"/>
              <a:t> і роль </a:t>
            </a:r>
            <a:r>
              <a:rPr lang="ru-RU" b="1" dirty="0" err="1"/>
              <a:t>кадрової</a:t>
            </a:r>
            <a:r>
              <a:rPr lang="ru-RU" b="1" dirty="0"/>
              <a:t> </a:t>
            </a:r>
            <a:r>
              <a:rPr lang="ru-RU" b="1" dirty="0" err="1"/>
              <a:t>стратегії</a:t>
            </a:r>
            <a:r>
              <a:rPr lang="ru-RU" b="1" dirty="0"/>
              <a:t> в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о</a:t>
            </a:r>
            <a:r>
              <a:rPr lang="uk-UA" b="1" dirty="0" err="1" smtClean="0"/>
              <a:t>рганізації</a:t>
            </a:r>
            <a:endParaRPr lang="uk-UA" b="1" dirty="0" smtClean="0"/>
          </a:p>
          <a:p>
            <a:r>
              <a:rPr lang="ru-RU" b="1" dirty="0" smtClean="0"/>
              <a:t>2. </a:t>
            </a:r>
            <a:r>
              <a:rPr lang="uk-UA" b="1" dirty="0"/>
              <a:t>Типи </a:t>
            </a:r>
            <a:r>
              <a:rPr lang="uk-UA" b="1" dirty="0" smtClean="0"/>
              <a:t>кадрових стратегій </a:t>
            </a:r>
          </a:p>
          <a:p>
            <a:r>
              <a:rPr lang="uk-UA" b="1" dirty="0" smtClean="0"/>
              <a:t>3. </a:t>
            </a:r>
            <a:r>
              <a:rPr lang="uk-UA" b="1" dirty="0"/>
              <a:t>Служба управління персоналом </a:t>
            </a:r>
            <a:r>
              <a:rPr lang="uk-UA" b="1" dirty="0" smtClean="0"/>
              <a:t>підприємства </a:t>
            </a:r>
            <a:r>
              <a:rPr lang="ru-RU" b="1" dirty="0" smtClean="0"/>
              <a:t>як </a:t>
            </a:r>
            <a:r>
              <a:rPr lang="ru-RU" b="1" dirty="0" err="1"/>
              <a:t>інструмент</a:t>
            </a:r>
            <a:r>
              <a:rPr lang="ru-RU" b="1" dirty="0"/>
              <a:t>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кадрової</a:t>
            </a:r>
            <a:r>
              <a:rPr lang="ru-RU" b="1" dirty="0"/>
              <a:t> </a:t>
            </a:r>
            <a:r>
              <a:rPr lang="ru-RU" b="1" dirty="0" err="1" smtClean="0"/>
              <a:t>стратегії</a:t>
            </a:r>
            <a:endParaRPr lang="ru-RU" b="1" dirty="0" smtClean="0"/>
          </a:p>
          <a:p>
            <a:r>
              <a:rPr lang="ru-RU" b="1" dirty="0" smtClean="0"/>
              <a:t>4. </a:t>
            </a:r>
            <a:r>
              <a:rPr lang="uk-UA" b="1" dirty="0"/>
              <a:t>Проблема ефективності кадрової стратегії</a:t>
            </a:r>
          </a:p>
        </p:txBody>
      </p:sp>
    </p:spTree>
    <p:extLst>
      <p:ext uri="{BB962C8B-B14F-4D97-AF65-F5344CB8AC3E}">
        <p14:creationId xmlns:p14="http://schemas.microsoft.com/office/powerpoint/2010/main" xmlns="" val="5451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Функціональна</a:t>
            </a:r>
            <a:r>
              <a:rPr lang="ru-RU" sz="2800" dirty="0" smtClean="0"/>
              <a:t> структура СУП</a:t>
            </a:r>
            <a:endParaRPr lang="uk-UA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4976" cy="416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96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Структура </a:t>
            </a:r>
            <a:r>
              <a:rPr lang="uk-UA" sz="2400" dirty="0" smtClean="0"/>
              <a:t>СУП</a:t>
            </a:r>
            <a:r>
              <a:rPr lang="ru-RU" sz="2400" dirty="0" smtClean="0"/>
              <a:t>, </a:t>
            </a:r>
            <a:r>
              <a:rPr lang="ru-RU" sz="2400" dirty="0" err="1" smtClean="0"/>
              <a:t>зорієнтована</a:t>
            </a:r>
            <a:r>
              <a:rPr lang="ru-RU" sz="2400" dirty="0" smtClean="0"/>
              <a:t> на </a:t>
            </a:r>
            <a:r>
              <a:rPr lang="ru-RU" sz="2400" dirty="0" err="1"/>
              <a:t>обслуговування</a:t>
            </a:r>
            <a:r>
              <a:rPr lang="ru-RU" sz="2400" dirty="0"/>
              <a:t> </a:t>
            </a:r>
            <a:r>
              <a:rPr lang="ru-RU" sz="2400" dirty="0" err="1"/>
              <a:t>функціональних</a:t>
            </a:r>
            <a:r>
              <a:rPr lang="ru-RU" sz="2400" dirty="0"/>
              <a:t> сфер </a:t>
            </a:r>
            <a:r>
              <a:rPr lang="ru-RU" sz="2400" dirty="0" err="1"/>
              <a:t>організації</a:t>
            </a:r>
            <a:endParaRPr lang="uk-UA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741" y="1356614"/>
            <a:ext cx="8640960" cy="385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25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Структура СУП за </a:t>
            </a:r>
            <a:r>
              <a:rPr lang="ru-RU" sz="2700" dirty="0" err="1"/>
              <a:t>дивізіональної</a:t>
            </a:r>
            <a:r>
              <a:rPr lang="ru-RU" sz="2700" dirty="0"/>
              <a:t> (</a:t>
            </a:r>
            <a:r>
              <a:rPr lang="ru-RU" sz="2700" dirty="0" err="1"/>
              <a:t>продуктової</a:t>
            </a:r>
            <a:r>
              <a:rPr lang="ru-RU" sz="2700" dirty="0"/>
              <a:t>) </a:t>
            </a:r>
            <a:r>
              <a:rPr lang="ru-RU" sz="2700" dirty="0" err="1"/>
              <a:t>організаційної</a:t>
            </a:r>
            <a:r>
              <a:rPr lang="ru-RU" sz="2700" dirty="0"/>
              <a:t> </a:t>
            </a:r>
            <a:r>
              <a:rPr lang="ru-RU" sz="2700" dirty="0" err="1"/>
              <a:t>структури</a:t>
            </a:r>
            <a:r>
              <a:rPr lang="ru-RU" sz="2700" dirty="0"/>
              <a:t> </a:t>
            </a:r>
            <a:r>
              <a:rPr lang="ru-RU" sz="2700" dirty="0" err="1"/>
              <a:t>компанії</a:t>
            </a:r>
            <a:endParaRPr lang="uk-UA" sz="27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6944" cy="373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59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4. </a:t>
            </a:r>
            <a:r>
              <a:rPr lang="uk-UA" b="1" dirty="0"/>
              <a:t>Проблема ефективності кадрової стратегії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910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0"/>
            <a:ext cx="735811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052736"/>
            <a:ext cx="735811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53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16632"/>
            <a:ext cx="74295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484784"/>
            <a:ext cx="742955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78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0"/>
            <a:ext cx="6858048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869160"/>
            <a:ext cx="6858048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24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1. </a:t>
            </a:r>
            <a:r>
              <a:rPr lang="ru-RU" b="1" dirty="0" err="1"/>
              <a:t>Сутність</a:t>
            </a:r>
            <a:r>
              <a:rPr lang="ru-RU" b="1" dirty="0"/>
              <a:t> і роль </a:t>
            </a:r>
            <a:r>
              <a:rPr lang="ru-RU" b="1" dirty="0" err="1"/>
              <a:t>кадрової</a:t>
            </a:r>
            <a:r>
              <a:rPr lang="ru-RU" b="1" dirty="0"/>
              <a:t> </a:t>
            </a:r>
            <a:r>
              <a:rPr lang="ru-RU" b="1" dirty="0" err="1"/>
              <a:t>стратегії</a:t>
            </a:r>
            <a:r>
              <a:rPr lang="ru-RU" b="1" dirty="0"/>
              <a:t> в </a:t>
            </a:r>
            <a:r>
              <a:rPr lang="ru-RU" b="1" dirty="0" err="1"/>
              <a:t>розвитку</a:t>
            </a:r>
            <a:r>
              <a:rPr lang="ru-RU" b="1" dirty="0"/>
              <a:t> о</a:t>
            </a:r>
            <a:r>
              <a:rPr lang="uk-UA" b="1" dirty="0" err="1"/>
              <a:t>рганізації</a:t>
            </a:r>
            <a:endParaRPr lang="uk-UA" b="1" dirty="0"/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373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400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—</a:t>
            </a:r>
            <a:r>
              <a:rPr lang="en-US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комплекс </a:t>
            </a:r>
            <a:r>
              <a:rPr lang="ru-RU" dirty="0" err="1"/>
              <a:t>організаційних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і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спрямованих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розробку</a:t>
            </a:r>
            <a:r>
              <a:rPr lang="ru-RU" dirty="0"/>
              <a:t> та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 smtClean="0"/>
              <a:t>кадрових</a:t>
            </a:r>
            <a:r>
              <a:rPr lang="ru-RU" dirty="0" smtClean="0"/>
              <a:t> </a:t>
            </a:r>
            <a:r>
              <a:rPr lang="uk-UA" dirty="0" smtClean="0"/>
              <a:t>цілей </a:t>
            </a:r>
            <a:r>
              <a:rPr lang="uk-UA" dirty="0"/>
              <a:t>підприємства</a:t>
            </a:r>
            <a:r>
              <a:rPr lang="uk-UA" dirty="0" smtClean="0"/>
              <a:t>.</a:t>
            </a:r>
          </a:p>
          <a:p>
            <a:pPr algn="just"/>
            <a:endParaRPr lang="ru-RU" i="1" dirty="0" smtClean="0"/>
          </a:p>
          <a:p>
            <a:pPr marL="109728" indent="0" algn="just">
              <a:buNone/>
            </a:pPr>
            <a:r>
              <a:rPr lang="ru-RU" b="1" i="1" dirty="0" err="1" smtClean="0"/>
              <a:t>Принципи</a:t>
            </a:r>
            <a:r>
              <a:rPr lang="en-US" b="1" i="1" dirty="0"/>
              <a:t> </a:t>
            </a:r>
            <a:r>
              <a:rPr lang="en-US" b="1" i="1" dirty="0" smtClean="0"/>
              <a:t> </a:t>
            </a:r>
            <a:r>
              <a:rPr lang="ru-RU" b="1" i="1" dirty="0" err="1" smtClean="0"/>
              <a:t>кадрової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стратегії</a:t>
            </a:r>
            <a:r>
              <a:rPr lang="ru-RU" b="1" i="1" dirty="0" smtClean="0"/>
              <a:t>: </a:t>
            </a:r>
          </a:p>
          <a:p>
            <a:pPr algn="just"/>
            <a:r>
              <a:rPr lang="ru-RU" dirty="0" err="1" smtClean="0"/>
              <a:t>обумовленість</a:t>
            </a:r>
            <a:r>
              <a:rPr lang="ru-RU" dirty="0" smtClean="0"/>
              <a:t> </a:t>
            </a:r>
            <a:r>
              <a:rPr lang="ru-RU" dirty="0" err="1" smtClean="0"/>
              <a:t>цілями</a:t>
            </a:r>
            <a:r>
              <a:rPr lang="ru-RU" dirty="0" smtClean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err="1"/>
              <a:t>недискримінація</a:t>
            </a:r>
            <a:r>
              <a:rPr lang="ru-RU" dirty="0"/>
              <a:t> за </a:t>
            </a:r>
            <a:r>
              <a:rPr lang="ru-RU" dirty="0" err="1"/>
              <a:t>віком</a:t>
            </a:r>
            <a:r>
              <a:rPr lang="ru-RU" dirty="0"/>
              <a:t>, </a:t>
            </a:r>
            <a:r>
              <a:rPr lang="uk-UA" dirty="0"/>
              <a:t>статтю, релігією, </a:t>
            </a:r>
            <a:r>
              <a:rPr lang="uk-UA" dirty="0" smtClean="0"/>
              <a:t>національністю</a:t>
            </a:r>
            <a:r>
              <a:rPr lang="en-US" dirty="0" smtClean="0"/>
              <a:t>,</a:t>
            </a:r>
            <a:endParaRPr lang="uk-UA" dirty="0"/>
          </a:p>
          <a:p>
            <a:pPr algn="just"/>
            <a:r>
              <a:rPr lang="ru-RU" dirty="0" err="1" smtClean="0"/>
              <a:t>системність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err="1"/>
              <a:t>п</a:t>
            </a:r>
            <a:r>
              <a:rPr lang="ru-RU" dirty="0" err="1" smtClean="0"/>
              <a:t>розорість</a:t>
            </a:r>
            <a:r>
              <a:rPr lang="ru-RU" dirty="0"/>
              <a:t>.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i="1" dirty="0" err="1"/>
              <a:t>Кадрова</a:t>
            </a:r>
            <a:r>
              <a:rPr lang="ru-RU" i="1" dirty="0"/>
              <a:t> </a:t>
            </a:r>
            <a:r>
              <a:rPr lang="ru-RU" i="1" dirty="0" err="1"/>
              <a:t>стратегія</a:t>
            </a:r>
            <a:r>
              <a:rPr lang="ru-RU" i="1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708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040560"/>
          </a:xfrm>
        </p:spPr>
        <p:txBody>
          <a:bodyPr>
            <a:normAutofit/>
          </a:bodyPr>
          <a:lstStyle/>
          <a:p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2800" dirty="0" err="1"/>
              <a:t>Місце</a:t>
            </a:r>
            <a:r>
              <a:rPr lang="ru-RU" sz="2800" dirty="0"/>
              <a:t> </a:t>
            </a:r>
            <a:r>
              <a:rPr lang="ru-RU" sz="2800" dirty="0" err="1"/>
              <a:t>кадрової</a:t>
            </a:r>
            <a:r>
              <a:rPr lang="ru-RU" sz="2800" dirty="0"/>
              <a:t> </a:t>
            </a:r>
            <a:r>
              <a:rPr lang="ru-RU" sz="2800" dirty="0" err="1"/>
              <a:t>стратегії</a:t>
            </a:r>
            <a:r>
              <a:rPr lang="ru-RU" sz="2800" dirty="0"/>
              <a:t> в </a:t>
            </a:r>
            <a:r>
              <a:rPr lang="ru-RU" sz="2800" dirty="0" err="1"/>
              <a:t>системі</a:t>
            </a:r>
            <a:r>
              <a:rPr lang="ru-RU" sz="2800" dirty="0"/>
              <a:t> </a:t>
            </a:r>
            <a:r>
              <a:rPr lang="ru-RU" sz="2800" dirty="0" err="1"/>
              <a:t>управління</a:t>
            </a:r>
            <a:r>
              <a:rPr lang="ru-RU" sz="2800" dirty="0"/>
              <a:t> </a:t>
            </a:r>
            <a:r>
              <a:rPr lang="ru-RU" sz="2800" dirty="0" err="1"/>
              <a:t>організацією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7" cy="530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71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640871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uk-UA" sz="3600" i="1" dirty="0" smtClean="0"/>
              <a:t>Завдання кадрової стратегії </a:t>
            </a:r>
            <a:r>
              <a:rPr lang="uk-UA" sz="3600" dirty="0" smtClean="0"/>
              <a:t>:</a:t>
            </a:r>
            <a:endParaRPr lang="uk-UA" sz="3600" dirty="0"/>
          </a:p>
          <a:p>
            <a:pPr algn="just"/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smtClean="0"/>
              <a:t>персоналу</a:t>
            </a:r>
            <a:r>
              <a:rPr lang="uk-UA" dirty="0" smtClean="0"/>
              <a:t>;</a:t>
            </a:r>
          </a:p>
          <a:p>
            <a:pPr algn="just"/>
            <a:r>
              <a:rPr lang="uk-UA" dirty="0" smtClean="0"/>
              <a:t>проектування нових кадрових підрозділів </a:t>
            </a:r>
            <a:r>
              <a:rPr lang="uk-UA" dirty="0"/>
              <a:t>та </a:t>
            </a:r>
            <a:r>
              <a:rPr lang="uk-UA" dirty="0" smtClean="0"/>
              <a:t>розробка організаційних механізмів </a:t>
            </a:r>
            <a:r>
              <a:rPr lang="uk-UA" dirty="0"/>
              <a:t>управління персоналом;</a:t>
            </a:r>
          </a:p>
          <a:p>
            <a:pPr algn="just"/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/>
              <a:t>організації</a:t>
            </a:r>
            <a:r>
              <a:rPr lang="ru-RU" dirty="0"/>
              <a:t> оплати </a:t>
            </a:r>
            <a:r>
              <a:rPr lang="ru-RU" dirty="0" err="1" smtClean="0"/>
              <a:t>праці</a:t>
            </a:r>
            <a:r>
              <a:rPr lang="en-US" dirty="0" smtClean="0"/>
              <a:t> 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/>
              <a:t>працівників</a:t>
            </a:r>
            <a:r>
              <a:rPr lang="ru-RU" dirty="0"/>
              <a:t> у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 smtClean="0"/>
              <a:t>стратегії</a:t>
            </a:r>
            <a:r>
              <a:rPr lang="ru-RU" dirty="0"/>
              <a:t> </a:t>
            </a:r>
            <a:r>
              <a:rPr lang="uk-UA" dirty="0" smtClean="0"/>
              <a:t>розвитку </a:t>
            </a:r>
            <a:r>
              <a:rPr lang="uk-UA" dirty="0"/>
              <a:t>підприємства;</a:t>
            </a:r>
          </a:p>
          <a:p>
            <a:pPr algn="just"/>
            <a:r>
              <a:rPr lang="ru-RU" dirty="0" err="1" smtClean="0"/>
              <a:t>оцінка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варіантів</a:t>
            </a:r>
            <a:r>
              <a:rPr lang="ru-RU" dirty="0" smtClean="0"/>
              <a:t> </a:t>
            </a:r>
            <a:r>
              <a:rPr lang="ru-RU" dirty="0" err="1"/>
              <a:t>залучення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,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uk-UA" dirty="0" smtClean="0"/>
              <a:t>переміщення </a:t>
            </a:r>
            <a:r>
              <a:rPr lang="uk-UA" dirty="0"/>
              <a:t>та звільнення персоналу;</a:t>
            </a:r>
          </a:p>
          <a:p>
            <a:pPr algn="just"/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напрямів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 smtClean="0"/>
              <a:t>способів</a:t>
            </a:r>
            <a:r>
              <a:rPr lang="ru-RU" dirty="0" smtClean="0"/>
              <a:t>  </a:t>
            </a:r>
            <a:r>
              <a:rPr lang="ru-RU" dirty="0" err="1" smtClean="0"/>
              <a:t>розвитку</a:t>
            </a:r>
            <a:r>
              <a:rPr lang="ru-RU" dirty="0" smtClean="0"/>
              <a:t> персоналу</a:t>
            </a:r>
            <a:r>
              <a:rPr lang="uk-UA" dirty="0" smtClean="0"/>
              <a:t>;</a:t>
            </a:r>
            <a:endParaRPr lang="uk-UA" dirty="0"/>
          </a:p>
          <a:p>
            <a:pPr algn="just"/>
            <a:r>
              <a:rPr lang="uk-UA" dirty="0" smtClean="0"/>
              <a:t>стимулювання своєчасного </a:t>
            </a:r>
            <a:r>
              <a:rPr lang="uk-UA" dirty="0"/>
              <a:t>звільнення підприємства від осіб, </a:t>
            </a:r>
            <a:r>
              <a:rPr lang="uk-UA" dirty="0" smtClean="0"/>
              <a:t>які </a:t>
            </a:r>
            <a:r>
              <a:rPr lang="ru-RU" dirty="0" smtClean="0"/>
              <a:t>не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сучасним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і не </a:t>
            </a:r>
            <a:r>
              <a:rPr lang="ru-RU" dirty="0" err="1"/>
              <a:t>спроможні</a:t>
            </a:r>
            <a:r>
              <a:rPr lang="ru-RU" dirty="0"/>
              <a:t> </a:t>
            </a:r>
            <a:r>
              <a:rPr lang="ru-RU" dirty="0" err="1" smtClean="0"/>
              <a:t>опанувати</a:t>
            </a:r>
            <a:r>
              <a:rPr lang="ru-RU" dirty="0"/>
              <a:t> </a:t>
            </a:r>
            <a:r>
              <a:rPr lang="uk-UA" dirty="0" smtClean="0"/>
              <a:t>нові </a:t>
            </a:r>
            <a:r>
              <a:rPr lang="uk-UA" dirty="0"/>
              <a:t>технології;</a:t>
            </a:r>
          </a:p>
          <a:p>
            <a:pPr algn="just"/>
            <a:r>
              <a:rPr lang="ru-RU" dirty="0" err="1" smtClean="0"/>
              <a:t>поліпшення</a:t>
            </a:r>
            <a:r>
              <a:rPr lang="ru-RU" dirty="0" smtClean="0"/>
              <a:t> морально-</a:t>
            </a:r>
            <a:r>
              <a:rPr lang="ru-RU" dirty="0" err="1" smtClean="0"/>
              <a:t>психологічного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колективі</a:t>
            </a:r>
            <a:r>
              <a:rPr lang="ru-RU" dirty="0"/>
              <a:t>, </a:t>
            </a:r>
            <a:r>
              <a:rPr lang="ru-RU" dirty="0" err="1" smtClean="0"/>
              <a:t>залучення</a:t>
            </a:r>
            <a:r>
              <a:rPr lang="ru-RU" dirty="0" smtClean="0"/>
              <a:t> персоналу </a:t>
            </a:r>
            <a:r>
              <a:rPr lang="ru-RU" dirty="0"/>
              <a:t>до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управлінні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0083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68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uk-UA" sz="5100" b="1" i="1" dirty="0" smtClean="0"/>
              <a:t>Заходи кадрової стратегії</a:t>
            </a:r>
            <a:r>
              <a:rPr lang="uk-UA" sz="5100" b="1" dirty="0" smtClean="0"/>
              <a:t>:</a:t>
            </a:r>
            <a:endParaRPr lang="uk-UA" sz="5100" b="1" dirty="0"/>
          </a:p>
          <a:p>
            <a:pPr algn="just"/>
            <a:r>
              <a:rPr lang="ru-RU" sz="3600" b="1" i="1" dirty="0" err="1" smtClean="0"/>
              <a:t>Оптимізація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використання</a:t>
            </a:r>
            <a:r>
              <a:rPr lang="ru-RU" sz="3600" b="1" i="1" dirty="0" smtClean="0"/>
              <a:t> </a:t>
            </a:r>
            <a:r>
              <a:rPr lang="ru-RU" sz="3600" b="1" i="1" dirty="0"/>
              <a:t>персоналу </a:t>
            </a:r>
            <a:r>
              <a:rPr lang="ru-RU" sz="3600" dirty="0"/>
              <a:t>— </a:t>
            </a:r>
            <a:r>
              <a:rPr lang="ru-RU" sz="3600" dirty="0" err="1" smtClean="0"/>
              <a:t>виявлення</a:t>
            </a:r>
            <a:r>
              <a:rPr lang="ru-RU" sz="3600" dirty="0" smtClean="0"/>
              <a:t> </a:t>
            </a:r>
            <a:r>
              <a:rPr lang="ru-RU" sz="3600" dirty="0"/>
              <a:t>та </a:t>
            </a:r>
            <a:r>
              <a:rPr lang="ru-RU" sz="3600" dirty="0" err="1" smtClean="0"/>
              <a:t>продуктивне</a:t>
            </a:r>
            <a:r>
              <a:rPr lang="ru-RU" sz="3600" dirty="0" smtClean="0"/>
              <a:t> </a:t>
            </a:r>
            <a:r>
              <a:rPr lang="ru-RU" sz="3600" dirty="0" err="1" smtClean="0"/>
              <a:t>застосування</a:t>
            </a:r>
            <a:r>
              <a:rPr lang="ru-RU" sz="3600" dirty="0" smtClean="0"/>
              <a:t> </a:t>
            </a:r>
            <a:r>
              <a:rPr lang="ru-RU" sz="3600" dirty="0" err="1"/>
              <a:t>потенціалу</a:t>
            </a:r>
            <a:r>
              <a:rPr lang="ru-RU" sz="3600" dirty="0"/>
              <a:t> </a:t>
            </a:r>
            <a:r>
              <a:rPr lang="ru-RU" sz="3600" dirty="0" err="1"/>
              <a:t>працівників</a:t>
            </a:r>
            <a:r>
              <a:rPr lang="ru-RU" sz="3600" dirty="0"/>
              <a:t> за </a:t>
            </a:r>
            <a:r>
              <a:rPr lang="ru-RU" sz="3600" dirty="0" err="1" smtClean="0"/>
              <a:t>допомогою</a:t>
            </a:r>
            <a:r>
              <a:rPr lang="ru-RU" sz="3600" dirty="0"/>
              <a:t> </a:t>
            </a:r>
            <a:r>
              <a:rPr lang="ru-RU" sz="3600" dirty="0" err="1" smtClean="0"/>
              <a:t>розширення</a:t>
            </a:r>
            <a:r>
              <a:rPr lang="ru-RU" sz="3600" dirty="0" smtClean="0"/>
              <a:t> </a:t>
            </a:r>
            <a:r>
              <a:rPr lang="ru-RU" sz="3600" dirty="0" err="1"/>
              <a:t>їх</a:t>
            </a:r>
            <a:r>
              <a:rPr lang="ru-RU" sz="3600" dirty="0"/>
              <a:t> </a:t>
            </a:r>
            <a:r>
              <a:rPr lang="ru-RU" sz="3600" dirty="0" err="1"/>
              <a:t>посадових</a:t>
            </a:r>
            <a:r>
              <a:rPr lang="ru-RU" sz="3600" dirty="0"/>
              <a:t> </a:t>
            </a:r>
            <a:r>
              <a:rPr lang="ru-RU" sz="3600" dirty="0" err="1"/>
              <a:t>обов’язків</a:t>
            </a:r>
            <a:r>
              <a:rPr lang="ru-RU" sz="3600" dirty="0"/>
              <a:t>, </a:t>
            </a:r>
            <a:r>
              <a:rPr lang="ru-RU" sz="3600" dirty="0" err="1" smtClean="0"/>
              <a:t>забезпечення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розвитку</a:t>
            </a:r>
            <a:r>
              <a:rPr lang="ru-RU" sz="3600" dirty="0" smtClean="0"/>
              <a:t> персоналу,</a:t>
            </a:r>
            <a:r>
              <a:rPr lang="uk-UA" sz="3600" dirty="0" smtClean="0"/>
              <a:t> реорганізації </a:t>
            </a:r>
            <a:r>
              <a:rPr lang="uk-UA" sz="3600" dirty="0"/>
              <a:t>виробничих процесів;</a:t>
            </a:r>
          </a:p>
          <a:p>
            <a:pPr algn="just"/>
            <a:r>
              <a:rPr lang="ru-RU" sz="3600" b="1" i="1" dirty="0" err="1" smtClean="0"/>
              <a:t>удосконалення</a:t>
            </a:r>
            <a:r>
              <a:rPr lang="ru-RU" sz="3600" b="1" i="1" dirty="0" smtClean="0"/>
              <a:t> </a:t>
            </a:r>
            <a:r>
              <a:rPr lang="ru-RU" sz="3600" b="1" i="1" dirty="0" err="1"/>
              <a:t>процесу</a:t>
            </a:r>
            <a:r>
              <a:rPr lang="ru-RU" sz="3600" b="1" i="1" dirty="0"/>
              <a:t> </a:t>
            </a:r>
            <a:r>
              <a:rPr lang="ru-RU" sz="3600" b="1" i="1" dirty="0" err="1"/>
              <a:t>приймання</a:t>
            </a:r>
            <a:r>
              <a:rPr lang="ru-RU" sz="3600" b="1" i="1" dirty="0"/>
              <a:t> на роботу </a:t>
            </a:r>
            <a:endParaRPr lang="uk-UA" sz="3600" dirty="0"/>
          </a:p>
          <a:p>
            <a:pPr algn="just"/>
            <a:r>
              <a:rPr lang="ru-RU" sz="3600" b="1" i="1" dirty="0" err="1"/>
              <a:t>о</a:t>
            </a:r>
            <a:r>
              <a:rPr lang="ru-RU" sz="3600" b="1" i="1" dirty="0" err="1" smtClean="0"/>
              <a:t>рганізація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професійного</a:t>
            </a:r>
            <a:r>
              <a:rPr lang="ru-RU" sz="3600" b="1" i="1" dirty="0" smtClean="0"/>
              <a:t> </a:t>
            </a:r>
            <a:r>
              <a:rPr lang="ru-RU" sz="3600" b="1" i="1" dirty="0" err="1"/>
              <a:t>навчанн</a:t>
            </a:r>
            <a:r>
              <a:rPr lang="ru-RU" sz="3600" b="1" dirty="0" err="1"/>
              <a:t>я</a:t>
            </a:r>
            <a:r>
              <a:rPr lang="ru-RU" sz="3600" b="1" dirty="0"/>
              <a:t> </a:t>
            </a:r>
            <a:r>
              <a:rPr lang="ru-RU" sz="3600" b="1" i="1" dirty="0"/>
              <a:t>та </a:t>
            </a:r>
            <a:r>
              <a:rPr lang="ru-RU" sz="3600" b="1" i="1" dirty="0" err="1"/>
              <a:t>перепідготовки</a:t>
            </a:r>
            <a:r>
              <a:rPr lang="ru-RU" sz="3600" b="1" i="1" dirty="0"/>
              <a:t> </a:t>
            </a:r>
            <a:r>
              <a:rPr lang="ru-RU" sz="3600" b="1" i="1" dirty="0" smtClean="0"/>
              <a:t>персоналу</a:t>
            </a:r>
            <a:r>
              <a:rPr lang="ru-RU" sz="3600" dirty="0" smtClean="0"/>
              <a:t> </a:t>
            </a:r>
          </a:p>
          <a:p>
            <a:pPr algn="just"/>
            <a:r>
              <a:rPr lang="ru-RU" sz="3600" b="1" i="1" dirty="0" err="1" smtClean="0"/>
              <a:t>створення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основи</a:t>
            </a:r>
            <a:r>
              <a:rPr lang="ru-RU" sz="3600" b="1" i="1" dirty="0" smtClean="0"/>
              <a:t> </a:t>
            </a:r>
            <a:r>
              <a:rPr lang="ru-RU" sz="3600" b="1" i="1" dirty="0"/>
              <a:t>для </a:t>
            </a:r>
            <a:r>
              <a:rPr lang="ru-RU" sz="3600" b="1" i="1" dirty="0" err="1"/>
              <a:t>реалізації</a:t>
            </a:r>
            <a:r>
              <a:rPr lang="ru-RU" sz="3600" b="1" i="1" dirty="0"/>
              <a:t> </a:t>
            </a:r>
            <a:r>
              <a:rPr lang="ru-RU" sz="3600" b="1" i="1" dirty="0" err="1"/>
              <a:t>інших</a:t>
            </a:r>
            <a:r>
              <a:rPr lang="ru-RU" sz="3600" b="1" i="1" dirty="0"/>
              <a:t> </a:t>
            </a:r>
            <a:r>
              <a:rPr lang="ru-RU" sz="3600" b="1" i="1" dirty="0" err="1"/>
              <a:t>програм</a:t>
            </a:r>
            <a:r>
              <a:rPr lang="ru-RU" sz="3600" b="1" i="1" dirty="0"/>
              <a:t> </a:t>
            </a:r>
            <a:r>
              <a:rPr lang="ru-RU" sz="3600" b="1" i="1" dirty="0" err="1"/>
              <a:t>управління</a:t>
            </a:r>
            <a:r>
              <a:rPr lang="ru-RU" sz="3600" b="1" i="1" dirty="0"/>
              <a:t> </a:t>
            </a:r>
            <a:r>
              <a:rPr lang="ru-RU" sz="3600" b="1" i="1" dirty="0" smtClean="0"/>
              <a:t>персоналом</a:t>
            </a:r>
            <a:r>
              <a:rPr lang="ru-RU" sz="3600" dirty="0" smtClean="0"/>
              <a:t>;</a:t>
            </a:r>
            <a:endParaRPr lang="ru-RU" sz="3600" dirty="0"/>
          </a:p>
          <a:p>
            <a:pPr algn="just"/>
            <a:r>
              <a:rPr lang="ru-RU" sz="3600" b="1" i="1" dirty="0" err="1" smtClean="0"/>
              <a:t>скорочення</a:t>
            </a:r>
            <a:r>
              <a:rPr lang="ru-RU" sz="3600" b="1" i="1" dirty="0" smtClean="0"/>
              <a:t> </a:t>
            </a:r>
            <a:r>
              <a:rPr lang="ru-RU" sz="3600" b="1" i="1" dirty="0" err="1"/>
              <a:t>загальних</a:t>
            </a:r>
            <a:r>
              <a:rPr lang="ru-RU" sz="3600" b="1" i="1" dirty="0"/>
              <a:t> </a:t>
            </a:r>
            <a:r>
              <a:rPr lang="ru-RU" sz="3600" b="1" i="1" dirty="0" err="1"/>
              <a:t>витрат</a:t>
            </a:r>
            <a:r>
              <a:rPr lang="ru-RU" sz="3600" b="1" i="1" dirty="0"/>
              <a:t> на </a:t>
            </a:r>
            <a:r>
              <a:rPr lang="ru-RU" sz="3600" b="1" i="1" dirty="0" err="1"/>
              <a:t>робочу</a:t>
            </a:r>
            <a:r>
              <a:rPr lang="ru-RU" sz="3600" b="1" i="1" dirty="0"/>
              <a:t> </a:t>
            </a:r>
            <a:r>
              <a:rPr lang="ru-RU" sz="3600" b="1" i="1" dirty="0" smtClean="0"/>
              <a:t>силу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xmlns="" val="26702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</a:t>
            </a:r>
            <a:r>
              <a:rPr lang="uk-UA" b="1" dirty="0"/>
              <a:t>Типи </a:t>
            </a:r>
            <a:r>
              <a:rPr lang="uk-UA" b="1" dirty="0" smtClean="0"/>
              <a:t>кадрових стратегій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263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6552728"/>
          </a:xfrm>
        </p:spPr>
        <p:txBody>
          <a:bodyPr>
            <a:normAutofit/>
          </a:bodyPr>
          <a:lstStyle/>
          <a:p>
            <a:pPr algn="just"/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588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78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429</TotalTime>
  <Words>537</Words>
  <Application>Microsoft Office PowerPoint</Application>
  <PresentationFormat>Экран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Функціональні стратегії.  </vt:lpstr>
      <vt:lpstr>Слайд 2</vt:lpstr>
      <vt:lpstr>Слайд 3</vt:lpstr>
      <vt:lpstr>Кадрова стратегія </vt:lpstr>
      <vt:lpstr>Місце кадрової стратегії в системі управління організацією</vt:lpstr>
      <vt:lpstr>Слайд 6</vt:lpstr>
      <vt:lpstr>Слайд 7</vt:lpstr>
      <vt:lpstr>Слайд 8</vt:lpstr>
      <vt:lpstr>Слайд 9</vt:lpstr>
      <vt:lpstr>Стратегії залучення персоналу. </vt:lpstr>
      <vt:lpstr>Слайд 11</vt:lpstr>
      <vt:lpstr>Слайд 12</vt:lpstr>
      <vt:lpstr>Слайд 13</vt:lpstr>
      <vt:lpstr>Стратегії скорочення персоналу.</vt:lpstr>
      <vt:lpstr>Слайд 15</vt:lpstr>
      <vt:lpstr>Підпорядкування СУП виконавчому директорові</vt:lpstr>
      <vt:lpstr>Підпорядкування СУП загальному керівництву</vt:lpstr>
      <vt:lpstr>Підпорядкування СУП вищому керівництву</vt:lpstr>
      <vt:lpstr>Організаційне включення СУП до вищого керівництва підприємства</vt:lpstr>
      <vt:lpstr>Функціональна структура СУП</vt:lpstr>
      <vt:lpstr>Структура СУП, зорієнтована на обслуговування функціональних сфер організації</vt:lpstr>
      <vt:lpstr>Структура СУП за дивізіональної (продуктової) організаційної структури компанії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7-1.</dc:title>
  <dc:creator>Лена</dc:creator>
  <cp:lastModifiedBy>Admin</cp:lastModifiedBy>
  <cp:revision>48</cp:revision>
  <dcterms:created xsi:type="dcterms:W3CDTF">2014-11-08T07:29:13Z</dcterms:created>
  <dcterms:modified xsi:type="dcterms:W3CDTF">2023-04-11T15:07:01Z</dcterms:modified>
</cp:coreProperties>
</file>