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2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1" r:id="rId17"/>
    <p:sldId id="279" r:id="rId18"/>
    <p:sldId id="280" r:id="rId19"/>
    <p:sldId id="282" r:id="rId20"/>
    <p:sldId id="284" r:id="rId21"/>
    <p:sldId id="283" r:id="rId22"/>
    <p:sldId id="286" r:id="rId23"/>
    <p:sldId id="269" r:id="rId24"/>
    <p:sldId id="292" r:id="rId25"/>
    <p:sldId id="293" r:id="rId26"/>
    <p:sldId id="294" r:id="rId27"/>
    <p:sldId id="295" r:id="rId28"/>
    <p:sldId id="296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28FF97-7AD7-4905-939F-6B58731A6715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FBE486-996C-40DB-A993-ED724BFB613C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bg1"/>
              </a:solidFill>
            </a:rPr>
            <a:t>Типи стратегій виробництва</a:t>
          </a:r>
          <a:endParaRPr lang="uk-UA" sz="2000" b="1" dirty="0">
            <a:solidFill>
              <a:schemeClr val="bg1"/>
            </a:solidFill>
          </a:endParaRPr>
        </a:p>
      </dgm:t>
    </dgm:pt>
    <dgm:pt modelId="{76EC8403-8CB3-4C70-B171-5F1134F2B412}" type="parTrans" cxnId="{D1A95193-ECEA-4DAD-8214-AD40CA553C1F}">
      <dgm:prSet/>
      <dgm:spPr/>
      <dgm:t>
        <a:bodyPr/>
        <a:lstStyle/>
        <a:p>
          <a:endParaRPr lang="uk-UA"/>
        </a:p>
      </dgm:t>
    </dgm:pt>
    <dgm:pt modelId="{B0337712-A2DD-467B-96D8-C686B4DEE0C6}" type="sibTrans" cxnId="{D1A95193-ECEA-4DAD-8214-AD40CA553C1F}">
      <dgm:prSet/>
      <dgm:spPr/>
      <dgm:t>
        <a:bodyPr/>
        <a:lstStyle/>
        <a:p>
          <a:endParaRPr lang="uk-UA"/>
        </a:p>
      </dgm:t>
    </dgm:pt>
    <dgm:pt modelId="{308337C3-A6A2-432A-952B-5341132A2379}">
      <dgm:prSet phldrT="[Текст]" custT="1"/>
      <dgm:spPr/>
      <dgm:t>
        <a:bodyPr/>
        <a:lstStyle/>
        <a:p>
          <a:r>
            <a:rPr lang="uk-UA" sz="1800" dirty="0" smtClean="0"/>
            <a:t>Стратегії концентрації, спеціалізації і комбінування</a:t>
          </a:r>
          <a:endParaRPr lang="uk-UA" sz="1800" dirty="0"/>
        </a:p>
      </dgm:t>
    </dgm:pt>
    <dgm:pt modelId="{4326D9C3-68E9-438F-A6F4-8F66DEACABD8}" type="parTrans" cxnId="{301D1FC6-82AC-4F37-A055-1D00C74B7A99}">
      <dgm:prSet/>
      <dgm:spPr/>
      <dgm:t>
        <a:bodyPr/>
        <a:lstStyle/>
        <a:p>
          <a:endParaRPr lang="uk-UA"/>
        </a:p>
      </dgm:t>
    </dgm:pt>
    <dgm:pt modelId="{67A8A906-E9B1-4067-B72B-AB100CB65DC1}" type="sibTrans" cxnId="{301D1FC6-82AC-4F37-A055-1D00C74B7A99}">
      <dgm:prSet/>
      <dgm:spPr/>
      <dgm:t>
        <a:bodyPr/>
        <a:lstStyle/>
        <a:p>
          <a:endParaRPr lang="uk-UA"/>
        </a:p>
      </dgm:t>
    </dgm:pt>
    <dgm:pt modelId="{8EF8B12A-B278-479A-A064-E7D082BA3019}">
      <dgm:prSet phldrT="[Текст]" custT="1"/>
      <dgm:spPr/>
      <dgm:t>
        <a:bodyPr/>
        <a:lstStyle/>
        <a:p>
          <a:r>
            <a:rPr lang="uk-UA" sz="1800" dirty="0" smtClean="0"/>
            <a:t>Стратегії скорочення тривалості виробничого циклу</a:t>
          </a:r>
          <a:endParaRPr lang="uk-UA" sz="1800" dirty="0"/>
        </a:p>
      </dgm:t>
    </dgm:pt>
    <dgm:pt modelId="{14389D45-E153-48B5-B445-F873257779BE}" type="parTrans" cxnId="{F550527D-513F-43D0-AEC5-2F4B116DF481}">
      <dgm:prSet/>
      <dgm:spPr/>
      <dgm:t>
        <a:bodyPr/>
        <a:lstStyle/>
        <a:p>
          <a:endParaRPr lang="uk-UA"/>
        </a:p>
      </dgm:t>
    </dgm:pt>
    <dgm:pt modelId="{80EA8595-CA50-4E3B-91C4-F688F0926D1C}" type="sibTrans" cxnId="{F550527D-513F-43D0-AEC5-2F4B116DF481}">
      <dgm:prSet/>
      <dgm:spPr/>
      <dgm:t>
        <a:bodyPr/>
        <a:lstStyle/>
        <a:p>
          <a:endParaRPr lang="uk-UA"/>
        </a:p>
      </dgm:t>
    </dgm:pt>
    <dgm:pt modelId="{FAEB4B0A-F273-4F69-B08A-64A7B057ED67}">
      <dgm:prSet phldrT="[Текст]" custT="1"/>
      <dgm:spPr/>
      <dgm:t>
        <a:bodyPr/>
        <a:lstStyle/>
        <a:p>
          <a:r>
            <a:rPr lang="uk-UA" sz="1800" dirty="0" smtClean="0"/>
            <a:t>Стратегії автоматизації виробничих процесів</a:t>
          </a:r>
          <a:endParaRPr lang="uk-UA" sz="1800" dirty="0"/>
        </a:p>
      </dgm:t>
    </dgm:pt>
    <dgm:pt modelId="{8FA5C97C-2F4B-4574-9E9E-E9DE84A62A1C}" type="parTrans" cxnId="{6AE480EE-C106-44AA-9A05-EA582B1E1023}">
      <dgm:prSet/>
      <dgm:spPr/>
      <dgm:t>
        <a:bodyPr/>
        <a:lstStyle/>
        <a:p>
          <a:endParaRPr lang="uk-UA"/>
        </a:p>
      </dgm:t>
    </dgm:pt>
    <dgm:pt modelId="{40D74A40-3DC0-4CFA-9D8D-E2FBC1552980}" type="sibTrans" cxnId="{6AE480EE-C106-44AA-9A05-EA582B1E1023}">
      <dgm:prSet/>
      <dgm:spPr/>
      <dgm:t>
        <a:bodyPr/>
        <a:lstStyle/>
        <a:p>
          <a:endParaRPr lang="uk-UA"/>
        </a:p>
      </dgm:t>
    </dgm:pt>
    <dgm:pt modelId="{BA5BBCBA-28C4-4CD3-9282-973F268C9CCC}">
      <dgm:prSet phldrT="[Текст]" custT="1"/>
      <dgm:spPr/>
      <dgm:t>
        <a:bodyPr/>
        <a:lstStyle/>
        <a:p>
          <a:r>
            <a:rPr lang="uk-UA" sz="1800" dirty="0" smtClean="0"/>
            <a:t>Стратегії управління матеріальними потоками</a:t>
          </a:r>
          <a:endParaRPr lang="uk-UA" sz="1800" dirty="0"/>
        </a:p>
      </dgm:t>
    </dgm:pt>
    <dgm:pt modelId="{10DF40EB-2170-46DF-A825-4282893ED260}" type="parTrans" cxnId="{E6F1D69B-D2E1-45C3-855D-7098868702FA}">
      <dgm:prSet/>
      <dgm:spPr/>
      <dgm:t>
        <a:bodyPr/>
        <a:lstStyle/>
        <a:p>
          <a:endParaRPr lang="uk-UA"/>
        </a:p>
      </dgm:t>
    </dgm:pt>
    <dgm:pt modelId="{A392F5AB-10C7-452B-A31B-E527735BD11F}" type="sibTrans" cxnId="{E6F1D69B-D2E1-45C3-855D-7098868702FA}">
      <dgm:prSet/>
      <dgm:spPr/>
      <dgm:t>
        <a:bodyPr/>
        <a:lstStyle/>
        <a:p>
          <a:endParaRPr lang="uk-UA"/>
        </a:p>
      </dgm:t>
    </dgm:pt>
    <dgm:pt modelId="{A37B981B-AE1D-4BB0-8D00-355FFF36DD8D}">
      <dgm:prSet phldrT="[Текст]" custT="1"/>
      <dgm:spPr/>
      <dgm:t>
        <a:bodyPr/>
        <a:lstStyle/>
        <a:p>
          <a:r>
            <a:rPr lang="uk-UA" sz="1800" dirty="0" smtClean="0"/>
            <a:t>Стратегії постійного удосконалення продукції і процесів</a:t>
          </a:r>
          <a:endParaRPr lang="uk-UA" sz="1800" dirty="0"/>
        </a:p>
      </dgm:t>
    </dgm:pt>
    <dgm:pt modelId="{C184A653-27ED-4E08-A046-4D1BC6F5BF34}" type="parTrans" cxnId="{666A264D-75B3-46B5-8106-A5DB5CD9D5D9}">
      <dgm:prSet/>
      <dgm:spPr/>
      <dgm:t>
        <a:bodyPr/>
        <a:lstStyle/>
        <a:p>
          <a:endParaRPr lang="uk-UA"/>
        </a:p>
      </dgm:t>
    </dgm:pt>
    <dgm:pt modelId="{B85503E7-8246-4701-9AFC-494BBAC2F7DC}" type="sibTrans" cxnId="{666A264D-75B3-46B5-8106-A5DB5CD9D5D9}">
      <dgm:prSet/>
      <dgm:spPr/>
      <dgm:t>
        <a:bodyPr/>
        <a:lstStyle/>
        <a:p>
          <a:endParaRPr lang="uk-UA"/>
        </a:p>
      </dgm:t>
    </dgm:pt>
    <dgm:pt modelId="{BAEBE1BD-0917-49FB-91AF-4702A312252C}">
      <dgm:prSet phldrT="[Текст]" custT="1"/>
      <dgm:spPr/>
      <dgm:t>
        <a:bodyPr/>
        <a:lstStyle/>
        <a:p>
          <a:r>
            <a:rPr lang="uk-UA" sz="1800" dirty="0" smtClean="0"/>
            <a:t>Стратегії одиничного, серійного, масового і безупинного виробництва</a:t>
          </a:r>
          <a:endParaRPr lang="uk-UA" sz="1800" dirty="0"/>
        </a:p>
      </dgm:t>
    </dgm:pt>
    <dgm:pt modelId="{1BB81F55-4624-47E5-8F3D-39337EBEC312}" type="parTrans" cxnId="{D997E51D-0014-4B6C-BAFC-9FC895C8CC9C}">
      <dgm:prSet/>
      <dgm:spPr/>
      <dgm:t>
        <a:bodyPr/>
        <a:lstStyle/>
        <a:p>
          <a:endParaRPr lang="uk-UA"/>
        </a:p>
      </dgm:t>
    </dgm:pt>
    <dgm:pt modelId="{2674FB5A-13F3-4570-8E0E-3F762D2E1FE2}" type="sibTrans" cxnId="{D997E51D-0014-4B6C-BAFC-9FC895C8CC9C}">
      <dgm:prSet/>
      <dgm:spPr/>
      <dgm:t>
        <a:bodyPr/>
        <a:lstStyle/>
        <a:p>
          <a:endParaRPr lang="uk-UA"/>
        </a:p>
      </dgm:t>
    </dgm:pt>
    <dgm:pt modelId="{232FD2E8-89E6-440A-910E-527166021BA0}" type="pres">
      <dgm:prSet presAssocID="{C428FF97-7AD7-4905-939F-6B58731A671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4FEE289-E956-4C85-BDA6-125A790DE085}" type="pres">
      <dgm:prSet presAssocID="{4BFBE486-996C-40DB-A993-ED724BFB613C}" presName="centerShape" presStyleLbl="node0" presStyleIdx="0" presStyleCnt="1" custScaleX="144020" custScaleY="117783"/>
      <dgm:spPr/>
      <dgm:t>
        <a:bodyPr/>
        <a:lstStyle/>
        <a:p>
          <a:endParaRPr lang="uk-UA"/>
        </a:p>
      </dgm:t>
    </dgm:pt>
    <dgm:pt modelId="{15ED08EA-9ACB-44FF-8270-4D04CB9AFB54}" type="pres">
      <dgm:prSet presAssocID="{4326D9C3-68E9-438F-A6F4-8F66DEACABD8}" presName="Name9" presStyleLbl="parChTrans1D2" presStyleIdx="0" presStyleCnt="6"/>
      <dgm:spPr/>
      <dgm:t>
        <a:bodyPr/>
        <a:lstStyle/>
        <a:p>
          <a:endParaRPr lang="uk-UA"/>
        </a:p>
      </dgm:t>
    </dgm:pt>
    <dgm:pt modelId="{4C1AA92D-B802-4E68-A3BC-026CCE9481B8}" type="pres">
      <dgm:prSet presAssocID="{4326D9C3-68E9-438F-A6F4-8F66DEACABD8}" presName="connTx" presStyleLbl="parChTrans1D2" presStyleIdx="0" presStyleCnt="6"/>
      <dgm:spPr/>
      <dgm:t>
        <a:bodyPr/>
        <a:lstStyle/>
        <a:p>
          <a:endParaRPr lang="uk-UA"/>
        </a:p>
      </dgm:t>
    </dgm:pt>
    <dgm:pt modelId="{8FDA0FAE-75C8-44F9-A4AF-A07CF5B9E2E0}" type="pres">
      <dgm:prSet presAssocID="{308337C3-A6A2-432A-952B-5341132A2379}" presName="node" presStyleLbl="node1" presStyleIdx="0" presStyleCnt="6" custScaleX="199255" custScaleY="1061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A86845-4B9D-437F-8500-FEC4BEE77CDC}" type="pres">
      <dgm:prSet presAssocID="{1BB81F55-4624-47E5-8F3D-39337EBEC312}" presName="Name9" presStyleLbl="parChTrans1D2" presStyleIdx="1" presStyleCnt="6"/>
      <dgm:spPr/>
      <dgm:t>
        <a:bodyPr/>
        <a:lstStyle/>
        <a:p>
          <a:endParaRPr lang="uk-UA"/>
        </a:p>
      </dgm:t>
    </dgm:pt>
    <dgm:pt modelId="{0BB75FE8-3B89-475B-9F97-32001BD43109}" type="pres">
      <dgm:prSet presAssocID="{1BB81F55-4624-47E5-8F3D-39337EBEC312}" presName="connTx" presStyleLbl="parChTrans1D2" presStyleIdx="1" presStyleCnt="6"/>
      <dgm:spPr/>
      <dgm:t>
        <a:bodyPr/>
        <a:lstStyle/>
        <a:p>
          <a:endParaRPr lang="uk-UA"/>
        </a:p>
      </dgm:t>
    </dgm:pt>
    <dgm:pt modelId="{ADE70DAA-C90D-4927-9602-E30B86C4DE4A}" type="pres">
      <dgm:prSet presAssocID="{BAEBE1BD-0917-49FB-91AF-4702A312252C}" presName="node" presStyleLbl="node1" presStyleIdx="1" presStyleCnt="6" custScaleX="202692" custScaleY="121777" custRadScaleRad="114738" custRadScaleInc="194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0B21FC-B0D5-45D8-9523-1A1E29C8F709}" type="pres">
      <dgm:prSet presAssocID="{C184A653-27ED-4E08-A046-4D1BC6F5BF34}" presName="Name9" presStyleLbl="parChTrans1D2" presStyleIdx="2" presStyleCnt="6"/>
      <dgm:spPr/>
      <dgm:t>
        <a:bodyPr/>
        <a:lstStyle/>
        <a:p>
          <a:endParaRPr lang="uk-UA"/>
        </a:p>
      </dgm:t>
    </dgm:pt>
    <dgm:pt modelId="{076493BF-8DCC-40A8-B61E-0968C8730083}" type="pres">
      <dgm:prSet presAssocID="{C184A653-27ED-4E08-A046-4D1BC6F5BF34}" presName="connTx" presStyleLbl="parChTrans1D2" presStyleIdx="2" presStyleCnt="6"/>
      <dgm:spPr/>
      <dgm:t>
        <a:bodyPr/>
        <a:lstStyle/>
        <a:p>
          <a:endParaRPr lang="uk-UA"/>
        </a:p>
      </dgm:t>
    </dgm:pt>
    <dgm:pt modelId="{6A5BE25A-CA37-4EA9-8EDE-B05B43BB0E8B}" type="pres">
      <dgm:prSet presAssocID="{A37B981B-AE1D-4BB0-8D00-355FFF36DD8D}" presName="node" presStyleLbl="node1" presStyleIdx="2" presStyleCnt="6" custScaleX="194802" custScaleY="122931" custRadScaleRad="123609" custRadScaleInc="-1965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35CC0E-5C53-41C5-9D42-F2282E962428}" type="pres">
      <dgm:prSet presAssocID="{14389D45-E153-48B5-B445-F873257779BE}" presName="Name9" presStyleLbl="parChTrans1D2" presStyleIdx="3" presStyleCnt="6"/>
      <dgm:spPr/>
      <dgm:t>
        <a:bodyPr/>
        <a:lstStyle/>
        <a:p>
          <a:endParaRPr lang="uk-UA"/>
        </a:p>
      </dgm:t>
    </dgm:pt>
    <dgm:pt modelId="{451095C2-F182-410D-96E4-E906DCB01D0B}" type="pres">
      <dgm:prSet presAssocID="{14389D45-E153-48B5-B445-F873257779BE}" presName="connTx" presStyleLbl="parChTrans1D2" presStyleIdx="3" presStyleCnt="6"/>
      <dgm:spPr/>
      <dgm:t>
        <a:bodyPr/>
        <a:lstStyle/>
        <a:p>
          <a:endParaRPr lang="uk-UA"/>
        </a:p>
      </dgm:t>
    </dgm:pt>
    <dgm:pt modelId="{AAF5DC65-8E99-4554-BCB7-CCA4CCE291E5}" type="pres">
      <dgm:prSet presAssocID="{8EF8B12A-B278-479A-A064-E7D082BA3019}" presName="node" presStyleLbl="node1" presStyleIdx="3" presStyleCnt="6" custScaleX="198208" custRadScaleRad="100097" custRadScaleInc="-7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AFA057-FA32-4FE1-8928-117B91A00F1A}" type="pres">
      <dgm:prSet presAssocID="{8FA5C97C-2F4B-4574-9E9E-E9DE84A62A1C}" presName="Name9" presStyleLbl="parChTrans1D2" presStyleIdx="4" presStyleCnt="6"/>
      <dgm:spPr/>
      <dgm:t>
        <a:bodyPr/>
        <a:lstStyle/>
        <a:p>
          <a:endParaRPr lang="uk-UA"/>
        </a:p>
      </dgm:t>
    </dgm:pt>
    <dgm:pt modelId="{E90D30F3-42DC-426B-BF8C-8DABF46F2D7D}" type="pres">
      <dgm:prSet presAssocID="{8FA5C97C-2F4B-4574-9E9E-E9DE84A62A1C}" presName="connTx" presStyleLbl="parChTrans1D2" presStyleIdx="4" presStyleCnt="6"/>
      <dgm:spPr/>
      <dgm:t>
        <a:bodyPr/>
        <a:lstStyle/>
        <a:p>
          <a:endParaRPr lang="uk-UA"/>
        </a:p>
      </dgm:t>
    </dgm:pt>
    <dgm:pt modelId="{9A2B0E5A-93DC-4436-B2DB-A46969208C66}" type="pres">
      <dgm:prSet presAssocID="{FAEB4B0A-F273-4F69-B08A-64A7B057ED67}" presName="node" presStyleLbl="node1" presStyleIdx="4" presStyleCnt="6" custScaleX="198716" custScaleY="115040" custRadScaleRad="113213" custRadScaleInc="174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A3B016-D161-4CE1-B63D-3D69B0F5F5C4}" type="pres">
      <dgm:prSet presAssocID="{10DF40EB-2170-46DF-A825-4282893ED260}" presName="Name9" presStyleLbl="parChTrans1D2" presStyleIdx="5" presStyleCnt="6"/>
      <dgm:spPr/>
      <dgm:t>
        <a:bodyPr/>
        <a:lstStyle/>
        <a:p>
          <a:endParaRPr lang="uk-UA"/>
        </a:p>
      </dgm:t>
    </dgm:pt>
    <dgm:pt modelId="{ABE0AF75-D9EB-4BCB-A3FB-2ADF131A3903}" type="pres">
      <dgm:prSet presAssocID="{10DF40EB-2170-46DF-A825-4282893ED260}" presName="connTx" presStyleLbl="parChTrans1D2" presStyleIdx="5" presStyleCnt="6"/>
      <dgm:spPr/>
      <dgm:t>
        <a:bodyPr/>
        <a:lstStyle/>
        <a:p>
          <a:endParaRPr lang="uk-UA"/>
        </a:p>
      </dgm:t>
    </dgm:pt>
    <dgm:pt modelId="{527749A3-7AA9-4F1D-92B6-C8232917532D}" type="pres">
      <dgm:prSet presAssocID="{BA5BBCBA-28C4-4CD3-9282-973F268C9CCC}" presName="node" presStyleLbl="node1" presStyleIdx="5" presStyleCnt="6" custScaleX="193477" custScaleY="113886" custRadScaleRad="117746" custRadScaleInc="-169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EA817EF-B12F-4E9D-B412-E4D22F806ECE}" type="presOf" srcId="{A37B981B-AE1D-4BB0-8D00-355FFF36DD8D}" destId="{6A5BE25A-CA37-4EA9-8EDE-B05B43BB0E8B}" srcOrd="0" destOrd="0" presId="urn:microsoft.com/office/officeart/2005/8/layout/radial1"/>
    <dgm:cxn modelId="{6AE480EE-C106-44AA-9A05-EA582B1E1023}" srcId="{4BFBE486-996C-40DB-A993-ED724BFB613C}" destId="{FAEB4B0A-F273-4F69-B08A-64A7B057ED67}" srcOrd="4" destOrd="0" parTransId="{8FA5C97C-2F4B-4574-9E9E-E9DE84A62A1C}" sibTransId="{40D74A40-3DC0-4CFA-9D8D-E2FBC1552980}"/>
    <dgm:cxn modelId="{3D952461-0BB9-439A-B7FC-FCD9E47CC5A9}" type="presOf" srcId="{1BB81F55-4624-47E5-8F3D-39337EBEC312}" destId="{E3A86845-4B9D-437F-8500-FEC4BEE77CDC}" srcOrd="0" destOrd="0" presId="urn:microsoft.com/office/officeart/2005/8/layout/radial1"/>
    <dgm:cxn modelId="{395ED997-054F-4685-ADDE-DCAFB7B98417}" type="presOf" srcId="{10DF40EB-2170-46DF-A825-4282893ED260}" destId="{2DA3B016-D161-4CE1-B63D-3D69B0F5F5C4}" srcOrd="0" destOrd="0" presId="urn:microsoft.com/office/officeart/2005/8/layout/radial1"/>
    <dgm:cxn modelId="{666A264D-75B3-46B5-8106-A5DB5CD9D5D9}" srcId="{4BFBE486-996C-40DB-A993-ED724BFB613C}" destId="{A37B981B-AE1D-4BB0-8D00-355FFF36DD8D}" srcOrd="2" destOrd="0" parTransId="{C184A653-27ED-4E08-A046-4D1BC6F5BF34}" sibTransId="{B85503E7-8246-4701-9AFC-494BBAC2F7DC}"/>
    <dgm:cxn modelId="{A1D830F6-D81C-4340-8CF0-BEF54E8BA1DF}" type="presOf" srcId="{4BFBE486-996C-40DB-A993-ED724BFB613C}" destId="{04FEE289-E956-4C85-BDA6-125A790DE085}" srcOrd="0" destOrd="0" presId="urn:microsoft.com/office/officeart/2005/8/layout/radial1"/>
    <dgm:cxn modelId="{BFD7DDD1-01EE-4C4A-97F2-5425612BFFA4}" type="presOf" srcId="{4326D9C3-68E9-438F-A6F4-8F66DEACABD8}" destId="{4C1AA92D-B802-4E68-A3BC-026CCE9481B8}" srcOrd="1" destOrd="0" presId="urn:microsoft.com/office/officeart/2005/8/layout/radial1"/>
    <dgm:cxn modelId="{559D1592-B717-474B-8A3B-BEF7B2A508FF}" type="presOf" srcId="{C184A653-27ED-4E08-A046-4D1BC6F5BF34}" destId="{820B21FC-B0D5-45D8-9523-1A1E29C8F709}" srcOrd="0" destOrd="0" presId="urn:microsoft.com/office/officeart/2005/8/layout/radial1"/>
    <dgm:cxn modelId="{62A728D3-1882-4876-9E3A-E47C12549905}" type="presOf" srcId="{BA5BBCBA-28C4-4CD3-9282-973F268C9CCC}" destId="{527749A3-7AA9-4F1D-92B6-C8232917532D}" srcOrd="0" destOrd="0" presId="urn:microsoft.com/office/officeart/2005/8/layout/radial1"/>
    <dgm:cxn modelId="{7433D5DA-1DF6-4361-88F5-3D50AFE1E784}" type="presOf" srcId="{14389D45-E153-48B5-B445-F873257779BE}" destId="{2835CC0E-5C53-41C5-9D42-F2282E962428}" srcOrd="0" destOrd="0" presId="urn:microsoft.com/office/officeart/2005/8/layout/radial1"/>
    <dgm:cxn modelId="{E6F1D69B-D2E1-45C3-855D-7098868702FA}" srcId="{4BFBE486-996C-40DB-A993-ED724BFB613C}" destId="{BA5BBCBA-28C4-4CD3-9282-973F268C9CCC}" srcOrd="5" destOrd="0" parTransId="{10DF40EB-2170-46DF-A825-4282893ED260}" sibTransId="{A392F5AB-10C7-452B-A31B-E527735BD11F}"/>
    <dgm:cxn modelId="{D64E5838-7380-4FA5-A101-39C96DF482F3}" type="presOf" srcId="{14389D45-E153-48B5-B445-F873257779BE}" destId="{451095C2-F182-410D-96E4-E906DCB01D0B}" srcOrd="1" destOrd="0" presId="urn:microsoft.com/office/officeart/2005/8/layout/radial1"/>
    <dgm:cxn modelId="{5E3998A6-5A2E-4CF6-8CBA-C2BE006FED4B}" type="presOf" srcId="{BAEBE1BD-0917-49FB-91AF-4702A312252C}" destId="{ADE70DAA-C90D-4927-9602-E30B86C4DE4A}" srcOrd="0" destOrd="0" presId="urn:microsoft.com/office/officeart/2005/8/layout/radial1"/>
    <dgm:cxn modelId="{D997E51D-0014-4B6C-BAFC-9FC895C8CC9C}" srcId="{4BFBE486-996C-40DB-A993-ED724BFB613C}" destId="{BAEBE1BD-0917-49FB-91AF-4702A312252C}" srcOrd="1" destOrd="0" parTransId="{1BB81F55-4624-47E5-8F3D-39337EBEC312}" sibTransId="{2674FB5A-13F3-4570-8E0E-3F762D2E1FE2}"/>
    <dgm:cxn modelId="{26477716-72F9-400B-8DF6-B1D13CDBB8EC}" type="presOf" srcId="{8FA5C97C-2F4B-4574-9E9E-E9DE84A62A1C}" destId="{E90D30F3-42DC-426B-BF8C-8DABF46F2D7D}" srcOrd="1" destOrd="0" presId="urn:microsoft.com/office/officeart/2005/8/layout/radial1"/>
    <dgm:cxn modelId="{034038AF-513F-417D-A245-8A5EB3DA5A95}" type="presOf" srcId="{4326D9C3-68E9-438F-A6F4-8F66DEACABD8}" destId="{15ED08EA-9ACB-44FF-8270-4D04CB9AFB54}" srcOrd="0" destOrd="0" presId="urn:microsoft.com/office/officeart/2005/8/layout/radial1"/>
    <dgm:cxn modelId="{F550527D-513F-43D0-AEC5-2F4B116DF481}" srcId="{4BFBE486-996C-40DB-A993-ED724BFB613C}" destId="{8EF8B12A-B278-479A-A064-E7D082BA3019}" srcOrd="3" destOrd="0" parTransId="{14389D45-E153-48B5-B445-F873257779BE}" sibTransId="{80EA8595-CA50-4E3B-91C4-F688F0926D1C}"/>
    <dgm:cxn modelId="{ECC0F321-40D8-4A82-A07A-067C0EEE46FC}" type="presOf" srcId="{C428FF97-7AD7-4905-939F-6B58731A6715}" destId="{232FD2E8-89E6-440A-910E-527166021BA0}" srcOrd="0" destOrd="0" presId="urn:microsoft.com/office/officeart/2005/8/layout/radial1"/>
    <dgm:cxn modelId="{A540AD0D-E172-49BC-865D-7B5BB7FE7F6F}" type="presOf" srcId="{8FA5C97C-2F4B-4574-9E9E-E9DE84A62A1C}" destId="{00AFA057-FA32-4FE1-8928-117B91A00F1A}" srcOrd="0" destOrd="0" presId="urn:microsoft.com/office/officeart/2005/8/layout/radial1"/>
    <dgm:cxn modelId="{66AF0A12-DA8E-4080-BA4D-78F85F150EE9}" type="presOf" srcId="{1BB81F55-4624-47E5-8F3D-39337EBEC312}" destId="{0BB75FE8-3B89-475B-9F97-32001BD43109}" srcOrd="1" destOrd="0" presId="urn:microsoft.com/office/officeart/2005/8/layout/radial1"/>
    <dgm:cxn modelId="{D1A95193-ECEA-4DAD-8214-AD40CA553C1F}" srcId="{C428FF97-7AD7-4905-939F-6B58731A6715}" destId="{4BFBE486-996C-40DB-A993-ED724BFB613C}" srcOrd="0" destOrd="0" parTransId="{76EC8403-8CB3-4C70-B171-5F1134F2B412}" sibTransId="{B0337712-A2DD-467B-96D8-C686B4DEE0C6}"/>
    <dgm:cxn modelId="{39ABEC24-7F98-4E2B-8D1F-132E75B593A3}" type="presOf" srcId="{C184A653-27ED-4E08-A046-4D1BC6F5BF34}" destId="{076493BF-8DCC-40A8-B61E-0968C8730083}" srcOrd="1" destOrd="0" presId="urn:microsoft.com/office/officeart/2005/8/layout/radial1"/>
    <dgm:cxn modelId="{6D4631E7-F674-4597-9244-8F5D11B8F771}" type="presOf" srcId="{8EF8B12A-B278-479A-A064-E7D082BA3019}" destId="{AAF5DC65-8E99-4554-BCB7-CCA4CCE291E5}" srcOrd="0" destOrd="0" presId="urn:microsoft.com/office/officeart/2005/8/layout/radial1"/>
    <dgm:cxn modelId="{64632092-3B20-4324-8B95-6C10E47D96F4}" type="presOf" srcId="{308337C3-A6A2-432A-952B-5341132A2379}" destId="{8FDA0FAE-75C8-44F9-A4AF-A07CF5B9E2E0}" srcOrd="0" destOrd="0" presId="urn:microsoft.com/office/officeart/2005/8/layout/radial1"/>
    <dgm:cxn modelId="{AEAC0E6C-9378-4E7D-B200-45B09DB98B97}" type="presOf" srcId="{10DF40EB-2170-46DF-A825-4282893ED260}" destId="{ABE0AF75-D9EB-4BCB-A3FB-2ADF131A3903}" srcOrd="1" destOrd="0" presId="urn:microsoft.com/office/officeart/2005/8/layout/radial1"/>
    <dgm:cxn modelId="{B997D4D5-316C-46C0-8C4F-1DE35C9DBE39}" type="presOf" srcId="{FAEB4B0A-F273-4F69-B08A-64A7B057ED67}" destId="{9A2B0E5A-93DC-4436-B2DB-A46969208C66}" srcOrd="0" destOrd="0" presId="urn:microsoft.com/office/officeart/2005/8/layout/radial1"/>
    <dgm:cxn modelId="{301D1FC6-82AC-4F37-A055-1D00C74B7A99}" srcId="{4BFBE486-996C-40DB-A993-ED724BFB613C}" destId="{308337C3-A6A2-432A-952B-5341132A2379}" srcOrd="0" destOrd="0" parTransId="{4326D9C3-68E9-438F-A6F4-8F66DEACABD8}" sibTransId="{67A8A906-E9B1-4067-B72B-AB100CB65DC1}"/>
    <dgm:cxn modelId="{13AD8911-F814-4AA2-A668-D88AB40889B7}" type="presParOf" srcId="{232FD2E8-89E6-440A-910E-527166021BA0}" destId="{04FEE289-E956-4C85-BDA6-125A790DE085}" srcOrd="0" destOrd="0" presId="urn:microsoft.com/office/officeart/2005/8/layout/radial1"/>
    <dgm:cxn modelId="{0982684D-2F2B-4D95-A23E-5EAC9795A275}" type="presParOf" srcId="{232FD2E8-89E6-440A-910E-527166021BA0}" destId="{15ED08EA-9ACB-44FF-8270-4D04CB9AFB54}" srcOrd="1" destOrd="0" presId="urn:microsoft.com/office/officeart/2005/8/layout/radial1"/>
    <dgm:cxn modelId="{56591B4F-968C-4989-B7B9-D434800F81CD}" type="presParOf" srcId="{15ED08EA-9ACB-44FF-8270-4D04CB9AFB54}" destId="{4C1AA92D-B802-4E68-A3BC-026CCE9481B8}" srcOrd="0" destOrd="0" presId="urn:microsoft.com/office/officeart/2005/8/layout/radial1"/>
    <dgm:cxn modelId="{2585BE85-1356-4816-94EC-2FF213247E07}" type="presParOf" srcId="{232FD2E8-89E6-440A-910E-527166021BA0}" destId="{8FDA0FAE-75C8-44F9-A4AF-A07CF5B9E2E0}" srcOrd="2" destOrd="0" presId="urn:microsoft.com/office/officeart/2005/8/layout/radial1"/>
    <dgm:cxn modelId="{18A5E15A-E783-4B73-AB82-0930FB38038E}" type="presParOf" srcId="{232FD2E8-89E6-440A-910E-527166021BA0}" destId="{E3A86845-4B9D-437F-8500-FEC4BEE77CDC}" srcOrd="3" destOrd="0" presId="urn:microsoft.com/office/officeart/2005/8/layout/radial1"/>
    <dgm:cxn modelId="{5156C096-A8F9-482A-B67C-613BEA0B9C56}" type="presParOf" srcId="{E3A86845-4B9D-437F-8500-FEC4BEE77CDC}" destId="{0BB75FE8-3B89-475B-9F97-32001BD43109}" srcOrd="0" destOrd="0" presId="urn:microsoft.com/office/officeart/2005/8/layout/radial1"/>
    <dgm:cxn modelId="{602C797C-A436-46B5-9094-0F8AB432D112}" type="presParOf" srcId="{232FD2E8-89E6-440A-910E-527166021BA0}" destId="{ADE70DAA-C90D-4927-9602-E30B86C4DE4A}" srcOrd="4" destOrd="0" presId="urn:microsoft.com/office/officeart/2005/8/layout/radial1"/>
    <dgm:cxn modelId="{C227E0E7-B753-482C-8704-8D466D6C94AB}" type="presParOf" srcId="{232FD2E8-89E6-440A-910E-527166021BA0}" destId="{820B21FC-B0D5-45D8-9523-1A1E29C8F709}" srcOrd="5" destOrd="0" presId="urn:microsoft.com/office/officeart/2005/8/layout/radial1"/>
    <dgm:cxn modelId="{3939DA04-13F2-4DDA-A222-66ABEDB211AD}" type="presParOf" srcId="{820B21FC-B0D5-45D8-9523-1A1E29C8F709}" destId="{076493BF-8DCC-40A8-B61E-0968C8730083}" srcOrd="0" destOrd="0" presId="urn:microsoft.com/office/officeart/2005/8/layout/radial1"/>
    <dgm:cxn modelId="{331EDA1F-0F53-4CED-975F-D37AEDC94DF1}" type="presParOf" srcId="{232FD2E8-89E6-440A-910E-527166021BA0}" destId="{6A5BE25A-CA37-4EA9-8EDE-B05B43BB0E8B}" srcOrd="6" destOrd="0" presId="urn:microsoft.com/office/officeart/2005/8/layout/radial1"/>
    <dgm:cxn modelId="{3CA0E5DB-D632-456C-A8EE-620B26E71060}" type="presParOf" srcId="{232FD2E8-89E6-440A-910E-527166021BA0}" destId="{2835CC0E-5C53-41C5-9D42-F2282E962428}" srcOrd="7" destOrd="0" presId="urn:microsoft.com/office/officeart/2005/8/layout/radial1"/>
    <dgm:cxn modelId="{E2091ACC-CF14-4FF3-9CD8-5F5EED5ECDC2}" type="presParOf" srcId="{2835CC0E-5C53-41C5-9D42-F2282E962428}" destId="{451095C2-F182-410D-96E4-E906DCB01D0B}" srcOrd="0" destOrd="0" presId="urn:microsoft.com/office/officeart/2005/8/layout/radial1"/>
    <dgm:cxn modelId="{8233F873-5AD4-4EAA-A7DB-51C26F978610}" type="presParOf" srcId="{232FD2E8-89E6-440A-910E-527166021BA0}" destId="{AAF5DC65-8E99-4554-BCB7-CCA4CCE291E5}" srcOrd="8" destOrd="0" presId="urn:microsoft.com/office/officeart/2005/8/layout/radial1"/>
    <dgm:cxn modelId="{92DA531B-3982-40CD-A511-6E773BCD9570}" type="presParOf" srcId="{232FD2E8-89E6-440A-910E-527166021BA0}" destId="{00AFA057-FA32-4FE1-8928-117B91A00F1A}" srcOrd="9" destOrd="0" presId="urn:microsoft.com/office/officeart/2005/8/layout/radial1"/>
    <dgm:cxn modelId="{3B6202BB-A4D6-470D-838C-6C645723A3F0}" type="presParOf" srcId="{00AFA057-FA32-4FE1-8928-117B91A00F1A}" destId="{E90D30F3-42DC-426B-BF8C-8DABF46F2D7D}" srcOrd="0" destOrd="0" presId="urn:microsoft.com/office/officeart/2005/8/layout/radial1"/>
    <dgm:cxn modelId="{21D868D9-F7B2-4EFE-9AEA-5A2F014CE70C}" type="presParOf" srcId="{232FD2E8-89E6-440A-910E-527166021BA0}" destId="{9A2B0E5A-93DC-4436-B2DB-A46969208C66}" srcOrd="10" destOrd="0" presId="urn:microsoft.com/office/officeart/2005/8/layout/radial1"/>
    <dgm:cxn modelId="{02ACFFD4-4FD8-4DB4-BF1F-E9BAB48A3B2D}" type="presParOf" srcId="{232FD2E8-89E6-440A-910E-527166021BA0}" destId="{2DA3B016-D161-4CE1-B63D-3D69B0F5F5C4}" srcOrd="11" destOrd="0" presId="urn:microsoft.com/office/officeart/2005/8/layout/radial1"/>
    <dgm:cxn modelId="{FAF6D132-9012-4ED3-B78F-A0D9C30E39B7}" type="presParOf" srcId="{2DA3B016-D161-4CE1-B63D-3D69B0F5F5C4}" destId="{ABE0AF75-D9EB-4BCB-A3FB-2ADF131A3903}" srcOrd="0" destOrd="0" presId="urn:microsoft.com/office/officeart/2005/8/layout/radial1"/>
    <dgm:cxn modelId="{9E47AB4B-03B6-4721-8C83-393D46A9494A}" type="presParOf" srcId="{232FD2E8-89E6-440A-910E-527166021BA0}" destId="{527749A3-7AA9-4F1D-92B6-C8232917532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32EDD-D3C9-485C-86DC-FA461BEFD7E5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5420476-7FB2-43D1-AA73-9CE670B6DE2B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Організаційні механізми реалізації стратегії виробництва</a:t>
          </a:r>
          <a:endParaRPr lang="uk-UA" b="1" dirty="0">
            <a:solidFill>
              <a:schemeClr val="bg1"/>
            </a:solidFill>
          </a:endParaRPr>
        </a:p>
      </dgm:t>
    </dgm:pt>
    <dgm:pt modelId="{E4EA4215-1AD8-4F29-AF7E-0541B978A04B}" type="parTrans" cxnId="{EA03EB6B-B0BF-424B-87F8-51087768E252}">
      <dgm:prSet/>
      <dgm:spPr/>
      <dgm:t>
        <a:bodyPr/>
        <a:lstStyle/>
        <a:p>
          <a:endParaRPr lang="uk-UA"/>
        </a:p>
      </dgm:t>
    </dgm:pt>
    <dgm:pt modelId="{0AF57808-EF73-4143-8933-A19CCC68622A}" type="sibTrans" cxnId="{EA03EB6B-B0BF-424B-87F8-51087768E252}">
      <dgm:prSet/>
      <dgm:spPr/>
      <dgm:t>
        <a:bodyPr/>
        <a:lstStyle/>
        <a:p>
          <a:endParaRPr lang="uk-UA"/>
        </a:p>
      </dgm:t>
    </dgm:pt>
    <dgm:pt modelId="{AFA2441D-4E55-4E62-91E8-EA36CA709C26}">
      <dgm:prSet phldrT="[Текст]" custT="1"/>
      <dgm:spPr/>
      <dgm:t>
        <a:bodyPr/>
        <a:lstStyle/>
        <a:p>
          <a:r>
            <a:rPr lang="uk-UA" sz="2000" dirty="0" smtClean="0"/>
            <a:t>Розробка виробничої програми</a:t>
          </a:r>
          <a:endParaRPr lang="uk-UA" sz="2000" dirty="0"/>
        </a:p>
      </dgm:t>
    </dgm:pt>
    <dgm:pt modelId="{928225DF-1FD6-4BA9-A7C4-CEDCDE91BA6D}" type="parTrans" cxnId="{A23A2A69-AA16-4956-9215-B5C4F472C5AD}">
      <dgm:prSet/>
      <dgm:spPr/>
      <dgm:t>
        <a:bodyPr/>
        <a:lstStyle/>
        <a:p>
          <a:endParaRPr lang="uk-UA"/>
        </a:p>
      </dgm:t>
    </dgm:pt>
    <dgm:pt modelId="{80BAD523-CC31-4D7E-A67F-1E241E0C2E1A}" type="sibTrans" cxnId="{A23A2A69-AA16-4956-9215-B5C4F472C5AD}">
      <dgm:prSet/>
      <dgm:spPr/>
      <dgm:t>
        <a:bodyPr/>
        <a:lstStyle/>
        <a:p>
          <a:endParaRPr lang="uk-UA"/>
        </a:p>
      </dgm:t>
    </dgm:pt>
    <dgm:pt modelId="{EB3A1E6A-304F-48BA-9A10-8BBB89CA914C}">
      <dgm:prSet phldrT="[Текст]" custT="1"/>
      <dgm:spPr/>
      <dgm:t>
        <a:bodyPr/>
        <a:lstStyle/>
        <a:p>
          <a:r>
            <a:rPr lang="uk-UA" sz="2000" dirty="0" smtClean="0"/>
            <a:t>Визначення виробничої потужності підприємства</a:t>
          </a:r>
          <a:endParaRPr lang="uk-UA" sz="2000" dirty="0"/>
        </a:p>
      </dgm:t>
    </dgm:pt>
    <dgm:pt modelId="{9FFB4266-F1AB-453B-AEE7-87D66894C40C}" type="parTrans" cxnId="{7555E471-CB69-43D5-A273-4592188414DA}">
      <dgm:prSet/>
      <dgm:spPr/>
      <dgm:t>
        <a:bodyPr/>
        <a:lstStyle/>
        <a:p>
          <a:endParaRPr lang="uk-UA"/>
        </a:p>
      </dgm:t>
    </dgm:pt>
    <dgm:pt modelId="{4CA823AD-8433-4CBD-A3B7-6BDD3AB21EBE}" type="sibTrans" cxnId="{7555E471-CB69-43D5-A273-4592188414DA}">
      <dgm:prSet/>
      <dgm:spPr/>
      <dgm:t>
        <a:bodyPr/>
        <a:lstStyle/>
        <a:p>
          <a:endParaRPr lang="uk-UA"/>
        </a:p>
      </dgm:t>
    </dgm:pt>
    <dgm:pt modelId="{7BE730C2-28D5-415D-8C10-83A93071F6E1}">
      <dgm:prSet phldrT="[Текст]"/>
      <dgm:spPr/>
      <dgm:t>
        <a:bodyPr/>
        <a:lstStyle/>
        <a:p>
          <a:r>
            <a:rPr lang="uk-UA" dirty="0" smtClean="0"/>
            <a:t>Контроль виконання виробничої програми</a:t>
          </a:r>
          <a:endParaRPr lang="uk-UA" dirty="0"/>
        </a:p>
      </dgm:t>
    </dgm:pt>
    <dgm:pt modelId="{21E99291-F1F2-45C6-9BB2-889DFAE3E0CA}" type="parTrans" cxnId="{600F1FD4-34BC-435C-AB47-971FD3849F0D}">
      <dgm:prSet/>
      <dgm:spPr/>
      <dgm:t>
        <a:bodyPr/>
        <a:lstStyle/>
        <a:p>
          <a:endParaRPr lang="uk-UA"/>
        </a:p>
      </dgm:t>
    </dgm:pt>
    <dgm:pt modelId="{A4A8893F-DB8D-4FD4-9772-84317F7FF3B7}" type="sibTrans" cxnId="{600F1FD4-34BC-435C-AB47-971FD3849F0D}">
      <dgm:prSet/>
      <dgm:spPr/>
      <dgm:t>
        <a:bodyPr/>
        <a:lstStyle/>
        <a:p>
          <a:endParaRPr lang="uk-UA"/>
        </a:p>
      </dgm:t>
    </dgm:pt>
    <dgm:pt modelId="{9CFCEC50-EE81-4948-8FD4-B59EFD2B5232}">
      <dgm:prSet phldrT="[Текст]"/>
      <dgm:spPr/>
      <dgm:t>
        <a:bodyPr/>
        <a:lstStyle/>
        <a:p>
          <a:r>
            <a:rPr lang="uk-UA" dirty="0" smtClean="0"/>
            <a:t>Формування виробничої структури підприємства</a:t>
          </a:r>
          <a:endParaRPr lang="uk-UA" dirty="0"/>
        </a:p>
      </dgm:t>
    </dgm:pt>
    <dgm:pt modelId="{4A3C81CF-7E56-4F99-A817-56D62505D272}" type="parTrans" cxnId="{0FDC8B9D-F5FC-46EE-AF29-B26F2322224C}">
      <dgm:prSet/>
      <dgm:spPr/>
      <dgm:t>
        <a:bodyPr/>
        <a:lstStyle/>
        <a:p>
          <a:endParaRPr lang="uk-UA"/>
        </a:p>
      </dgm:t>
    </dgm:pt>
    <dgm:pt modelId="{F92C019A-F5CF-498B-A79B-4326329B21D1}" type="sibTrans" cxnId="{0FDC8B9D-F5FC-46EE-AF29-B26F2322224C}">
      <dgm:prSet/>
      <dgm:spPr/>
      <dgm:t>
        <a:bodyPr/>
        <a:lstStyle/>
        <a:p>
          <a:endParaRPr lang="uk-UA"/>
        </a:p>
      </dgm:t>
    </dgm:pt>
    <dgm:pt modelId="{C6D1DFD8-DB3F-4EA4-8310-0CA1758DA6F8}" type="pres">
      <dgm:prSet presAssocID="{11A32EDD-D3C9-485C-86DC-FA461BEFD7E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8CF10EC-034D-408D-85A4-2756A8AE0942}" type="pres">
      <dgm:prSet presAssocID="{75420476-7FB2-43D1-AA73-9CE670B6DE2B}" presName="centerShape" presStyleLbl="node0" presStyleIdx="0" presStyleCnt="1" custScaleX="141448" custScaleY="131528"/>
      <dgm:spPr/>
      <dgm:t>
        <a:bodyPr/>
        <a:lstStyle/>
        <a:p>
          <a:endParaRPr lang="uk-UA"/>
        </a:p>
      </dgm:t>
    </dgm:pt>
    <dgm:pt modelId="{0B3E0914-6399-4D70-A238-7E1BEC927168}" type="pres">
      <dgm:prSet presAssocID="{928225DF-1FD6-4BA9-A7C4-CEDCDE91BA6D}" presName="Name9" presStyleLbl="parChTrans1D2" presStyleIdx="0" presStyleCnt="4"/>
      <dgm:spPr/>
      <dgm:t>
        <a:bodyPr/>
        <a:lstStyle/>
        <a:p>
          <a:endParaRPr lang="uk-UA"/>
        </a:p>
      </dgm:t>
    </dgm:pt>
    <dgm:pt modelId="{63ED3248-B3E0-4641-9D18-9856662A795C}" type="pres">
      <dgm:prSet presAssocID="{928225DF-1FD6-4BA9-A7C4-CEDCDE91BA6D}" presName="connTx" presStyleLbl="parChTrans1D2" presStyleIdx="0" presStyleCnt="4"/>
      <dgm:spPr/>
      <dgm:t>
        <a:bodyPr/>
        <a:lstStyle/>
        <a:p>
          <a:endParaRPr lang="uk-UA"/>
        </a:p>
      </dgm:t>
    </dgm:pt>
    <dgm:pt modelId="{494EDC06-CD75-47CA-B814-611F9A139711}" type="pres">
      <dgm:prSet presAssocID="{AFA2441D-4E55-4E62-91E8-EA36CA709C26}" presName="node" presStyleLbl="node1" presStyleIdx="0" presStyleCnt="4" custScaleX="257189" custScaleY="1054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BF38E6-4B9B-429F-9307-F7675775298E}" type="pres">
      <dgm:prSet presAssocID="{9FFB4266-F1AB-453B-AEE7-87D66894C40C}" presName="Name9" presStyleLbl="parChTrans1D2" presStyleIdx="1" presStyleCnt="4"/>
      <dgm:spPr/>
      <dgm:t>
        <a:bodyPr/>
        <a:lstStyle/>
        <a:p>
          <a:endParaRPr lang="uk-UA"/>
        </a:p>
      </dgm:t>
    </dgm:pt>
    <dgm:pt modelId="{B9C80BF3-633B-477C-AEFF-2EE7CD905DDB}" type="pres">
      <dgm:prSet presAssocID="{9FFB4266-F1AB-453B-AEE7-87D66894C40C}" presName="connTx" presStyleLbl="parChTrans1D2" presStyleIdx="1" presStyleCnt="4"/>
      <dgm:spPr/>
      <dgm:t>
        <a:bodyPr/>
        <a:lstStyle/>
        <a:p>
          <a:endParaRPr lang="uk-UA"/>
        </a:p>
      </dgm:t>
    </dgm:pt>
    <dgm:pt modelId="{6102E56C-CC39-43D2-9207-F518DCB83C32}" type="pres">
      <dgm:prSet presAssocID="{EB3A1E6A-304F-48BA-9A10-8BBB89CA914C}" presName="node" presStyleLbl="node1" presStyleIdx="1" presStyleCnt="4" custScaleX="185729" custScaleY="121151" custRadScaleRad="116559" custRadScaleInc="-11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D58614-3EC0-40B7-90FE-E87DE87688B6}" type="pres">
      <dgm:prSet presAssocID="{21E99291-F1F2-45C6-9BB2-889DFAE3E0CA}" presName="Name9" presStyleLbl="parChTrans1D2" presStyleIdx="2" presStyleCnt="4"/>
      <dgm:spPr/>
      <dgm:t>
        <a:bodyPr/>
        <a:lstStyle/>
        <a:p>
          <a:endParaRPr lang="uk-UA"/>
        </a:p>
      </dgm:t>
    </dgm:pt>
    <dgm:pt modelId="{72B1FE02-7033-41E3-AB73-440AE68793AA}" type="pres">
      <dgm:prSet presAssocID="{21E99291-F1F2-45C6-9BB2-889DFAE3E0CA}" presName="connTx" presStyleLbl="parChTrans1D2" presStyleIdx="2" presStyleCnt="4"/>
      <dgm:spPr/>
      <dgm:t>
        <a:bodyPr/>
        <a:lstStyle/>
        <a:p>
          <a:endParaRPr lang="uk-UA"/>
        </a:p>
      </dgm:t>
    </dgm:pt>
    <dgm:pt modelId="{2D6F82BA-4A8F-4C4C-8CC8-59BD5FCD3748}" type="pres">
      <dgm:prSet presAssocID="{7BE730C2-28D5-415D-8C10-83A93071F6E1}" presName="node" presStyleLbl="node1" presStyleIdx="2" presStyleCnt="4" custScaleX="247523" custScaleY="104035" custRadScaleRad="99082" custRadScaleInc="167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29D3B6-C89B-408F-8FE1-9860D1A77257}" type="pres">
      <dgm:prSet presAssocID="{4A3C81CF-7E56-4F99-A817-56D62505D272}" presName="Name9" presStyleLbl="parChTrans1D2" presStyleIdx="3" presStyleCnt="4"/>
      <dgm:spPr/>
      <dgm:t>
        <a:bodyPr/>
        <a:lstStyle/>
        <a:p>
          <a:endParaRPr lang="uk-UA"/>
        </a:p>
      </dgm:t>
    </dgm:pt>
    <dgm:pt modelId="{F330CA58-AA11-4B1F-AFEA-264FFCD3707B}" type="pres">
      <dgm:prSet presAssocID="{4A3C81CF-7E56-4F99-A817-56D62505D272}" presName="connTx" presStyleLbl="parChTrans1D2" presStyleIdx="3" presStyleCnt="4"/>
      <dgm:spPr/>
      <dgm:t>
        <a:bodyPr/>
        <a:lstStyle/>
        <a:p>
          <a:endParaRPr lang="uk-UA"/>
        </a:p>
      </dgm:t>
    </dgm:pt>
    <dgm:pt modelId="{23CFFBD0-614E-4EC0-8947-C6F0044BF1B3}" type="pres">
      <dgm:prSet presAssocID="{9CFCEC50-EE81-4948-8FD4-B59EFD2B5232}" presName="node" presStyleLbl="node1" presStyleIdx="3" presStyleCnt="4" custScaleX="183167" custScaleY="129050" custRadScaleRad="119568" custRadScaleInc="-213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FDC8B9D-F5FC-46EE-AF29-B26F2322224C}" srcId="{75420476-7FB2-43D1-AA73-9CE670B6DE2B}" destId="{9CFCEC50-EE81-4948-8FD4-B59EFD2B5232}" srcOrd="3" destOrd="0" parTransId="{4A3C81CF-7E56-4F99-A817-56D62505D272}" sibTransId="{F92C019A-F5CF-498B-A79B-4326329B21D1}"/>
    <dgm:cxn modelId="{98EBB637-96A6-4211-A12C-4EB8A8FDDEE5}" type="presOf" srcId="{928225DF-1FD6-4BA9-A7C4-CEDCDE91BA6D}" destId="{63ED3248-B3E0-4641-9D18-9856662A795C}" srcOrd="1" destOrd="0" presId="urn:microsoft.com/office/officeart/2005/8/layout/radial1"/>
    <dgm:cxn modelId="{6ADFD9A6-541D-4000-A7B6-B3A22928088B}" type="presOf" srcId="{9FFB4266-F1AB-453B-AEE7-87D66894C40C}" destId="{12BF38E6-4B9B-429F-9307-F7675775298E}" srcOrd="0" destOrd="0" presId="urn:microsoft.com/office/officeart/2005/8/layout/radial1"/>
    <dgm:cxn modelId="{7555E471-CB69-43D5-A273-4592188414DA}" srcId="{75420476-7FB2-43D1-AA73-9CE670B6DE2B}" destId="{EB3A1E6A-304F-48BA-9A10-8BBB89CA914C}" srcOrd="1" destOrd="0" parTransId="{9FFB4266-F1AB-453B-AEE7-87D66894C40C}" sibTransId="{4CA823AD-8433-4CBD-A3B7-6BDD3AB21EBE}"/>
    <dgm:cxn modelId="{BE110E65-93BC-40A7-A358-154A82671CAA}" type="presOf" srcId="{11A32EDD-D3C9-485C-86DC-FA461BEFD7E5}" destId="{C6D1DFD8-DB3F-4EA4-8310-0CA1758DA6F8}" srcOrd="0" destOrd="0" presId="urn:microsoft.com/office/officeart/2005/8/layout/radial1"/>
    <dgm:cxn modelId="{A23A2A69-AA16-4956-9215-B5C4F472C5AD}" srcId="{75420476-7FB2-43D1-AA73-9CE670B6DE2B}" destId="{AFA2441D-4E55-4E62-91E8-EA36CA709C26}" srcOrd="0" destOrd="0" parTransId="{928225DF-1FD6-4BA9-A7C4-CEDCDE91BA6D}" sibTransId="{80BAD523-CC31-4D7E-A67F-1E241E0C2E1A}"/>
    <dgm:cxn modelId="{110D8853-4B60-4155-82BF-3E10EF50735B}" type="presOf" srcId="{AFA2441D-4E55-4E62-91E8-EA36CA709C26}" destId="{494EDC06-CD75-47CA-B814-611F9A139711}" srcOrd="0" destOrd="0" presId="urn:microsoft.com/office/officeart/2005/8/layout/radial1"/>
    <dgm:cxn modelId="{EA03EB6B-B0BF-424B-87F8-51087768E252}" srcId="{11A32EDD-D3C9-485C-86DC-FA461BEFD7E5}" destId="{75420476-7FB2-43D1-AA73-9CE670B6DE2B}" srcOrd="0" destOrd="0" parTransId="{E4EA4215-1AD8-4F29-AF7E-0541B978A04B}" sibTransId="{0AF57808-EF73-4143-8933-A19CCC68622A}"/>
    <dgm:cxn modelId="{C4F4D4B0-7DD0-489A-B62B-F64A9931111C}" type="presOf" srcId="{75420476-7FB2-43D1-AA73-9CE670B6DE2B}" destId="{A8CF10EC-034D-408D-85A4-2756A8AE0942}" srcOrd="0" destOrd="0" presId="urn:microsoft.com/office/officeart/2005/8/layout/radial1"/>
    <dgm:cxn modelId="{29A062E2-B13E-4724-BE00-06560B6C5A3F}" type="presOf" srcId="{21E99291-F1F2-45C6-9BB2-889DFAE3E0CA}" destId="{72B1FE02-7033-41E3-AB73-440AE68793AA}" srcOrd="1" destOrd="0" presId="urn:microsoft.com/office/officeart/2005/8/layout/radial1"/>
    <dgm:cxn modelId="{72260B4C-EDBA-4F51-BB09-D504DDEEE179}" type="presOf" srcId="{4A3C81CF-7E56-4F99-A817-56D62505D272}" destId="{F330CA58-AA11-4B1F-AFEA-264FFCD3707B}" srcOrd="1" destOrd="0" presId="urn:microsoft.com/office/officeart/2005/8/layout/radial1"/>
    <dgm:cxn modelId="{0BB06516-D0AD-4CFE-AAC1-8653C7A6CD77}" type="presOf" srcId="{9FFB4266-F1AB-453B-AEE7-87D66894C40C}" destId="{B9C80BF3-633B-477C-AEFF-2EE7CD905DDB}" srcOrd="1" destOrd="0" presId="urn:microsoft.com/office/officeart/2005/8/layout/radial1"/>
    <dgm:cxn modelId="{992BBD03-7D4F-44A5-BA4B-6FD7148E05D2}" type="presOf" srcId="{EB3A1E6A-304F-48BA-9A10-8BBB89CA914C}" destId="{6102E56C-CC39-43D2-9207-F518DCB83C32}" srcOrd="0" destOrd="0" presId="urn:microsoft.com/office/officeart/2005/8/layout/radial1"/>
    <dgm:cxn modelId="{8316E8DE-A965-40C3-B18C-67DB7377301C}" type="presOf" srcId="{928225DF-1FD6-4BA9-A7C4-CEDCDE91BA6D}" destId="{0B3E0914-6399-4D70-A238-7E1BEC927168}" srcOrd="0" destOrd="0" presId="urn:microsoft.com/office/officeart/2005/8/layout/radial1"/>
    <dgm:cxn modelId="{600F1FD4-34BC-435C-AB47-971FD3849F0D}" srcId="{75420476-7FB2-43D1-AA73-9CE670B6DE2B}" destId="{7BE730C2-28D5-415D-8C10-83A93071F6E1}" srcOrd="2" destOrd="0" parTransId="{21E99291-F1F2-45C6-9BB2-889DFAE3E0CA}" sibTransId="{A4A8893F-DB8D-4FD4-9772-84317F7FF3B7}"/>
    <dgm:cxn modelId="{E4164894-C86F-4B87-AE89-0C8AF1C00292}" type="presOf" srcId="{21E99291-F1F2-45C6-9BB2-889DFAE3E0CA}" destId="{EAD58614-3EC0-40B7-90FE-E87DE87688B6}" srcOrd="0" destOrd="0" presId="urn:microsoft.com/office/officeart/2005/8/layout/radial1"/>
    <dgm:cxn modelId="{709B4D5E-2F5B-463C-98F8-228FB424938B}" type="presOf" srcId="{4A3C81CF-7E56-4F99-A817-56D62505D272}" destId="{9629D3B6-C89B-408F-8FE1-9860D1A77257}" srcOrd="0" destOrd="0" presId="urn:microsoft.com/office/officeart/2005/8/layout/radial1"/>
    <dgm:cxn modelId="{0881681D-01C6-4661-8A88-91455E5ED73E}" type="presOf" srcId="{7BE730C2-28D5-415D-8C10-83A93071F6E1}" destId="{2D6F82BA-4A8F-4C4C-8CC8-59BD5FCD3748}" srcOrd="0" destOrd="0" presId="urn:microsoft.com/office/officeart/2005/8/layout/radial1"/>
    <dgm:cxn modelId="{FDFC3024-352C-42E7-A886-70E7D2803588}" type="presOf" srcId="{9CFCEC50-EE81-4948-8FD4-B59EFD2B5232}" destId="{23CFFBD0-614E-4EC0-8947-C6F0044BF1B3}" srcOrd="0" destOrd="0" presId="urn:microsoft.com/office/officeart/2005/8/layout/radial1"/>
    <dgm:cxn modelId="{6D21180A-E0AF-4D8C-8C10-161B060731D3}" type="presParOf" srcId="{C6D1DFD8-DB3F-4EA4-8310-0CA1758DA6F8}" destId="{A8CF10EC-034D-408D-85A4-2756A8AE0942}" srcOrd="0" destOrd="0" presId="urn:microsoft.com/office/officeart/2005/8/layout/radial1"/>
    <dgm:cxn modelId="{C6992872-919A-4860-BEBF-EDF34D577171}" type="presParOf" srcId="{C6D1DFD8-DB3F-4EA4-8310-0CA1758DA6F8}" destId="{0B3E0914-6399-4D70-A238-7E1BEC927168}" srcOrd="1" destOrd="0" presId="urn:microsoft.com/office/officeart/2005/8/layout/radial1"/>
    <dgm:cxn modelId="{9C86A2B4-3F9F-47DB-9AFA-9748781D6816}" type="presParOf" srcId="{0B3E0914-6399-4D70-A238-7E1BEC927168}" destId="{63ED3248-B3E0-4641-9D18-9856662A795C}" srcOrd="0" destOrd="0" presId="urn:microsoft.com/office/officeart/2005/8/layout/radial1"/>
    <dgm:cxn modelId="{F0453FB2-34DC-46B3-A535-6777B0B4A71B}" type="presParOf" srcId="{C6D1DFD8-DB3F-4EA4-8310-0CA1758DA6F8}" destId="{494EDC06-CD75-47CA-B814-611F9A139711}" srcOrd="2" destOrd="0" presId="urn:microsoft.com/office/officeart/2005/8/layout/radial1"/>
    <dgm:cxn modelId="{E0BF131E-744E-4879-A3A6-4A51B7F9B8A3}" type="presParOf" srcId="{C6D1DFD8-DB3F-4EA4-8310-0CA1758DA6F8}" destId="{12BF38E6-4B9B-429F-9307-F7675775298E}" srcOrd="3" destOrd="0" presId="urn:microsoft.com/office/officeart/2005/8/layout/radial1"/>
    <dgm:cxn modelId="{6AC7A993-21AA-4633-A774-906E0C810B3A}" type="presParOf" srcId="{12BF38E6-4B9B-429F-9307-F7675775298E}" destId="{B9C80BF3-633B-477C-AEFF-2EE7CD905DDB}" srcOrd="0" destOrd="0" presId="urn:microsoft.com/office/officeart/2005/8/layout/radial1"/>
    <dgm:cxn modelId="{5DBCB9F9-12FB-4A12-BA8C-331A8477A6C7}" type="presParOf" srcId="{C6D1DFD8-DB3F-4EA4-8310-0CA1758DA6F8}" destId="{6102E56C-CC39-43D2-9207-F518DCB83C32}" srcOrd="4" destOrd="0" presId="urn:microsoft.com/office/officeart/2005/8/layout/radial1"/>
    <dgm:cxn modelId="{F4BE80BF-E551-4C5E-8E7F-D0F81E89EF7B}" type="presParOf" srcId="{C6D1DFD8-DB3F-4EA4-8310-0CA1758DA6F8}" destId="{EAD58614-3EC0-40B7-90FE-E87DE87688B6}" srcOrd="5" destOrd="0" presId="urn:microsoft.com/office/officeart/2005/8/layout/radial1"/>
    <dgm:cxn modelId="{01A03D42-BE24-48B2-A315-FA7FA8906AFC}" type="presParOf" srcId="{EAD58614-3EC0-40B7-90FE-E87DE87688B6}" destId="{72B1FE02-7033-41E3-AB73-440AE68793AA}" srcOrd="0" destOrd="0" presId="urn:microsoft.com/office/officeart/2005/8/layout/radial1"/>
    <dgm:cxn modelId="{B33C8175-6CD7-4BF2-9659-83F3022EE324}" type="presParOf" srcId="{C6D1DFD8-DB3F-4EA4-8310-0CA1758DA6F8}" destId="{2D6F82BA-4A8F-4C4C-8CC8-59BD5FCD3748}" srcOrd="6" destOrd="0" presId="urn:microsoft.com/office/officeart/2005/8/layout/radial1"/>
    <dgm:cxn modelId="{F1F84E0D-C189-41DB-AEB5-349262A6BAFE}" type="presParOf" srcId="{C6D1DFD8-DB3F-4EA4-8310-0CA1758DA6F8}" destId="{9629D3B6-C89B-408F-8FE1-9860D1A77257}" srcOrd="7" destOrd="0" presId="urn:microsoft.com/office/officeart/2005/8/layout/radial1"/>
    <dgm:cxn modelId="{77261544-E9D3-490E-890E-FD70FD854339}" type="presParOf" srcId="{9629D3B6-C89B-408F-8FE1-9860D1A77257}" destId="{F330CA58-AA11-4B1F-AFEA-264FFCD3707B}" srcOrd="0" destOrd="0" presId="urn:microsoft.com/office/officeart/2005/8/layout/radial1"/>
    <dgm:cxn modelId="{C94EEF22-A9D6-415E-AD17-EE0A20650028}" type="presParOf" srcId="{C6D1DFD8-DB3F-4EA4-8310-0CA1758DA6F8}" destId="{23CFFBD0-614E-4EC0-8947-C6F0044BF1B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0E40D-B85D-45FC-86F5-3D098E6B6FEA}" type="datetimeFigureOut">
              <a:rPr lang="uk-UA" smtClean="0"/>
              <a:pPr/>
              <a:t>11.04.2023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C2733-05C3-4FE7-9F16-73B56548E4D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5718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C2733-05C3-4FE7-9F16-73B56548E4D2}" type="slidenum">
              <a:rPr lang="uk-UA" smtClean="0"/>
              <a:pPr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7395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Функціональні </a:t>
            </a:r>
            <a:r>
              <a:rPr lang="uk-UA" dirty="0" smtClean="0"/>
              <a:t>стратегії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11607"/>
            <a:ext cx="8640960" cy="1199704"/>
          </a:xfrm>
        </p:spPr>
        <p:txBody>
          <a:bodyPr>
            <a:normAutofit/>
          </a:bodyPr>
          <a:lstStyle/>
          <a:p>
            <a:r>
              <a:rPr lang="uk-UA" sz="4400" b="1" dirty="0" smtClean="0"/>
              <a:t>Стратегія виробництва</a:t>
            </a:r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xmlns="" val="23824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904656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err="1"/>
              <a:t>Стратегія</a:t>
            </a:r>
            <a:r>
              <a:rPr lang="ru-RU" b="1" i="1" dirty="0"/>
              <a:t> </a:t>
            </a:r>
            <a:r>
              <a:rPr lang="ru-RU" b="1" i="1" dirty="0" err="1"/>
              <a:t>концентрації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 smtClean="0"/>
              <a:t>зосередженні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/>
              <a:t>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одному </a:t>
            </a:r>
            <a:r>
              <a:rPr lang="ru-RU" dirty="0" smtClean="0"/>
              <a:t>потужному </a:t>
            </a:r>
            <a:r>
              <a:rPr lang="uk-UA" dirty="0" smtClean="0"/>
              <a:t>підприємстві</a:t>
            </a:r>
          </a:p>
          <a:p>
            <a:pPr algn="just"/>
            <a:r>
              <a:rPr lang="uk-UA" dirty="0"/>
              <a:t>Сутність </a:t>
            </a:r>
            <a:r>
              <a:rPr lang="uk-UA" b="1" i="1" dirty="0"/>
              <a:t>стратегії спеціалізації виробництва </a:t>
            </a:r>
            <a:r>
              <a:rPr lang="uk-UA" dirty="0"/>
              <a:t>— </a:t>
            </a:r>
            <a:r>
              <a:rPr lang="uk-UA" dirty="0" smtClean="0"/>
              <a:t>зосередження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вузьких</a:t>
            </a:r>
            <a:r>
              <a:rPr lang="ru-RU" dirty="0"/>
              <a:t>,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uk-UA" dirty="0" smtClean="0"/>
              <a:t>операціях </a:t>
            </a:r>
            <a:r>
              <a:rPr lang="uk-UA" dirty="0"/>
              <a:t>або видах продукції</a:t>
            </a:r>
            <a:r>
              <a:rPr lang="uk-UA" dirty="0" smtClean="0"/>
              <a:t>.</a:t>
            </a:r>
          </a:p>
          <a:p>
            <a:pPr algn="just"/>
            <a:r>
              <a:rPr lang="ru-RU" b="1" i="1" dirty="0" err="1"/>
              <a:t>Стратегія</a:t>
            </a:r>
            <a:r>
              <a:rPr lang="ru-RU" b="1" i="1" dirty="0"/>
              <a:t> </a:t>
            </a:r>
            <a:r>
              <a:rPr lang="ru-RU" b="1" i="1" dirty="0" err="1"/>
              <a:t>комбінування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 smtClean="0"/>
              <a:t>поєднанні</a:t>
            </a:r>
            <a:r>
              <a:rPr lang="ru-RU" dirty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потужній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для </a:t>
            </a:r>
            <a:r>
              <a:rPr lang="ru-RU" dirty="0" err="1" smtClean="0"/>
              <a:t>спрощення</a:t>
            </a:r>
            <a:r>
              <a:rPr lang="ru-RU" dirty="0"/>
              <a:t> </a:t>
            </a:r>
            <a:r>
              <a:rPr lang="ru-RU" dirty="0" err="1" smtClean="0"/>
              <a:t>міжвиробничих</a:t>
            </a:r>
            <a:r>
              <a:rPr lang="ru-RU" dirty="0" smtClean="0"/>
              <a:t> </a:t>
            </a:r>
            <a:r>
              <a:rPr lang="ru-RU" dirty="0" err="1"/>
              <a:t>зв’язків</a:t>
            </a:r>
            <a:r>
              <a:rPr lang="ru-RU" dirty="0"/>
              <a:t> у межах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576064"/>
          </a:xfrm>
        </p:spPr>
        <p:txBody>
          <a:bodyPr>
            <a:noAutofit/>
          </a:bodyPr>
          <a:lstStyle/>
          <a:p>
            <a:r>
              <a:rPr lang="uk-UA" sz="2400" dirty="0" smtClean="0"/>
              <a:t>Стратегії концентрації, спеціалізації і комбінування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0578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 err="1"/>
              <a:t>Стратегія</a:t>
            </a:r>
            <a:r>
              <a:rPr lang="ru-RU" b="1" i="1" dirty="0"/>
              <a:t> </a:t>
            </a:r>
            <a:r>
              <a:rPr lang="ru-RU" b="1" i="1" dirty="0" err="1"/>
              <a:t>одиничного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 smtClean="0"/>
              <a:t>виготовленні</a:t>
            </a:r>
            <a:r>
              <a:rPr lang="ru-RU" dirty="0" smtClean="0"/>
              <a:t> </a:t>
            </a:r>
            <a:r>
              <a:rPr lang="ru-RU" dirty="0" err="1" smtClean="0"/>
              <a:t>широкої</a:t>
            </a:r>
            <a:r>
              <a:rPr lang="ru-RU" dirty="0" smtClean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у </a:t>
            </a:r>
            <a:r>
              <a:rPr lang="ru-RU" dirty="0" err="1"/>
              <a:t>одиничних</a:t>
            </a:r>
            <a:r>
              <a:rPr lang="ru-RU" dirty="0"/>
              <a:t> </a:t>
            </a:r>
            <a:r>
              <a:rPr lang="ru-RU" dirty="0" err="1" smtClean="0"/>
              <a:t>екземплярах</a:t>
            </a:r>
            <a:r>
              <a:rPr lang="ru-RU" dirty="0" smtClean="0"/>
              <a:t>.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одиничного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— </a:t>
            </a:r>
            <a:r>
              <a:rPr lang="ru-RU" b="1" i="1" dirty="0" err="1"/>
              <a:t>проектне</a:t>
            </a:r>
            <a:r>
              <a:rPr lang="ru-RU" b="1" i="1" dirty="0"/>
              <a:t> </a:t>
            </a:r>
            <a:r>
              <a:rPr lang="ru-RU" b="1" i="1" dirty="0" err="1" smtClean="0"/>
              <a:t>виробництво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у </a:t>
            </a:r>
            <a:r>
              <a:rPr lang="ru-RU" dirty="0" err="1" smtClean="0"/>
              <a:t>одиничних</a:t>
            </a:r>
            <a:r>
              <a:rPr lang="ru-RU" dirty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 </a:t>
            </a:r>
            <a:r>
              <a:rPr lang="ru-RU" dirty="0"/>
              <a:t>через </a:t>
            </a:r>
            <a:r>
              <a:rPr lang="ru-RU" dirty="0" err="1"/>
              <a:t>невизначені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 часу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smtClean="0"/>
              <a:t>одноразово.</a:t>
            </a:r>
          </a:p>
          <a:p>
            <a:pPr algn="just"/>
            <a:r>
              <a:rPr lang="ru-RU" b="1" i="1" dirty="0" err="1"/>
              <a:t>Стратегія</a:t>
            </a:r>
            <a:r>
              <a:rPr lang="ru-RU" b="1" i="1" dirty="0"/>
              <a:t> </a:t>
            </a:r>
            <a:r>
              <a:rPr lang="ru-RU" b="1" i="1" dirty="0" err="1"/>
              <a:t>серійного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виготовленні</a:t>
            </a:r>
            <a:r>
              <a:rPr lang="ru-RU" dirty="0"/>
              <a:t> </a:t>
            </a:r>
            <a:r>
              <a:rPr lang="ru-RU" dirty="0" err="1" smtClean="0"/>
              <a:t>обмеженої</a:t>
            </a:r>
            <a:r>
              <a:rPr lang="ru-RU" dirty="0"/>
              <a:t> </a:t>
            </a:r>
            <a:r>
              <a:rPr lang="ru-RU" dirty="0" err="1" smtClean="0"/>
              <a:t>номенклатури</a:t>
            </a:r>
            <a:r>
              <a:rPr lang="ru-RU" dirty="0" smtClean="0"/>
              <a:t> </a:t>
            </a:r>
            <a:r>
              <a:rPr lang="ru-RU" dirty="0" err="1"/>
              <a:t>виробів</a:t>
            </a:r>
            <a:r>
              <a:rPr lang="ru-RU" dirty="0"/>
              <a:t> </a:t>
            </a:r>
            <a:r>
              <a:rPr lang="ru-RU" dirty="0" err="1"/>
              <a:t>партіями</a:t>
            </a:r>
            <a:r>
              <a:rPr lang="ru-RU" dirty="0"/>
              <a:t> (</a:t>
            </a:r>
            <a:r>
              <a:rPr lang="ru-RU" dirty="0" err="1"/>
              <a:t>серіями</a:t>
            </a:r>
            <a:r>
              <a:rPr lang="ru-RU" dirty="0"/>
              <a:t>), </a:t>
            </a:r>
            <a:r>
              <a:rPr lang="ru-RU" dirty="0" err="1"/>
              <a:t>повторюваними</a:t>
            </a:r>
            <a:r>
              <a:rPr lang="ru-RU" dirty="0"/>
              <a:t> </a:t>
            </a:r>
            <a:r>
              <a:rPr lang="ru-RU" dirty="0" smtClean="0"/>
              <a:t>через </a:t>
            </a:r>
            <a:r>
              <a:rPr lang="uk-UA" dirty="0" smtClean="0"/>
              <a:t>певні </a:t>
            </a:r>
            <a:r>
              <a:rPr lang="uk-UA" dirty="0"/>
              <a:t>періоди.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sz="2400" i="1" dirty="0"/>
              <a:t>Стратегії одиничного, серійного, </a:t>
            </a:r>
            <a:r>
              <a:rPr lang="uk-UA" sz="2400" i="1" dirty="0" smtClean="0"/>
              <a:t>масового та </a:t>
            </a:r>
            <a:r>
              <a:rPr lang="uk-UA" sz="2400" i="1" dirty="0"/>
              <a:t>безупинного виробництва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515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b="1" dirty="0" err="1"/>
              <a:t>масового</a:t>
            </a:r>
            <a:r>
              <a:rPr lang="ru-RU" b="1" dirty="0"/>
              <a:t> </a:t>
            </a:r>
            <a:r>
              <a:rPr lang="ru-RU" b="1" dirty="0" err="1"/>
              <a:t>виробництва</a:t>
            </a:r>
            <a:r>
              <a:rPr lang="ru-RU" b="1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виготовленні</a:t>
            </a:r>
            <a:r>
              <a:rPr lang="ru-RU" dirty="0"/>
              <a:t> </a:t>
            </a:r>
            <a:r>
              <a:rPr lang="ru-RU" dirty="0" err="1" smtClean="0"/>
              <a:t>однотипної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/>
              <a:t>у великих </a:t>
            </a:r>
            <a:r>
              <a:rPr lang="ru-RU" dirty="0" err="1"/>
              <a:t>обсягах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smtClean="0"/>
              <a:t>часу.</a:t>
            </a:r>
          </a:p>
          <a:p>
            <a:pPr algn="just"/>
            <a:r>
              <a:rPr lang="ru-RU" b="1" i="1" dirty="0" err="1"/>
              <a:t>Стратегію</a:t>
            </a:r>
            <a:r>
              <a:rPr lang="ru-RU" b="1" i="1" dirty="0"/>
              <a:t> </a:t>
            </a:r>
            <a:r>
              <a:rPr lang="ru-RU" b="1" i="1" dirty="0" err="1"/>
              <a:t>безупинного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 smtClean="0"/>
              <a:t>випуску</a:t>
            </a:r>
            <a:r>
              <a:rPr lang="ru-RU" dirty="0"/>
              <a:t> </a:t>
            </a:r>
            <a:r>
              <a:rPr lang="ru-RU" dirty="0" smtClean="0"/>
              <a:t>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високостандартизованої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в </a:t>
            </a:r>
            <a:r>
              <a:rPr lang="ru-RU" dirty="0" err="1" smtClean="0"/>
              <a:t>металургії</a:t>
            </a:r>
            <a:r>
              <a:rPr lang="ru-RU" dirty="0" smtClean="0"/>
              <a:t>, </a:t>
            </a:r>
            <a:r>
              <a:rPr lang="uk-UA" dirty="0" smtClean="0"/>
              <a:t>електроенергетиці</a:t>
            </a:r>
            <a:r>
              <a:rPr lang="uk-UA" dirty="0"/>
              <a:t>, нафтопереробці, хімічній і харчовій </a:t>
            </a:r>
            <a:r>
              <a:rPr lang="uk-UA" dirty="0" smtClean="0"/>
              <a:t>промисловості, сфері </a:t>
            </a:r>
            <a:r>
              <a:rPr lang="uk-UA" dirty="0"/>
              <a:t>послуг.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Стратегії одиничного, серійного, масового та безупинного виробництва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358033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err="1"/>
              <a:t>ґрунтується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незначні</a:t>
            </a:r>
            <a:r>
              <a:rPr lang="ru-RU" dirty="0"/>
              <a:t>, але </a:t>
            </a:r>
            <a:r>
              <a:rPr lang="ru-RU" dirty="0" err="1"/>
              <a:t>постійні</a:t>
            </a:r>
            <a:r>
              <a:rPr lang="ru-RU" dirty="0"/>
              <a:t>, </a:t>
            </a:r>
            <a:r>
              <a:rPr lang="ru-RU" dirty="0" err="1" smtClean="0"/>
              <a:t>систематичні</a:t>
            </a:r>
            <a:r>
              <a:rPr lang="ru-RU" dirty="0" smtClean="0"/>
              <a:t>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кумулятивний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 smtClean="0"/>
              <a:t>створенню</a:t>
            </a:r>
            <a:r>
              <a:rPr lang="ru-RU" dirty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/>
              <a:t>переваг</a:t>
            </a:r>
            <a:r>
              <a:rPr lang="ru-RU" dirty="0"/>
              <a:t>. Для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і </a:t>
            </a:r>
            <a:r>
              <a:rPr lang="ru-RU" dirty="0" err="1" smtClean="0"/>
              <a:t>пропозицій</a:t>
            </a:r>
            <a:r>
              <a:rPr lang="ru-RU" dirty="0"/>
              <a:t> </a:t>
            </a:r>
            <a:r>
              <a:rPr lang="ru-RU" dirty="0" smtClean="0"/>
              <a:t>персоналу</a:t>
            </a:r>
            <a:r>
              <a:rPr lang="ru-RU" dirty="0"/>
              <a:t>, невеликих </a:t>
            </a:r>
            <a:r>
              <a:rPr lang="ru-RU" dirty="0" err="1"/>
              <a:t>удосконалень</a:t>
            </a:r>
            <a:r>
              <a:rPr lang="ru-RU" dirty="0"/>
              <a:t> не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надсучасні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,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/>
              <a:t>інвестиції</a:t>
            </a:r>
            <a:r>
              <a:rPr lang="ru-RU" dirty="0"/>
              <a:t>;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 smtClean="0"/>
              <a:t>компанії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. </a:t>
            </a:r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 smtClean="0"/>
              <a:t>використовувати</a:t>
            </a:r>
            <a:r>
              <a:rPr lang="ru-RU" dirty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здібності</a:t>
            </a:r>
            <a:r>
              <a:rPr lang="ru-RU" dirty="0"/>
              <a:t> кожного </a:t>
            </a:r>
            <a:r>
              <a:rPr lang="ru-RU" dirty="0" err="1"/>
              <a:t>працівника</a:t>
            </a:r>
            <a:r>
              <a:rPr lang="ru-RU" dirty="0"/>
              <a:t> в </a:t>
            </a:r>
            <a:r>
              <a:rPr lang="ru-RU" dirty="0" err="1"/>
              <a:t>потрібному</a:t>
            </a:r>
            <a:r>
              <a:rPr lang="ru-RU" dirty="0"/>
              <a:t> </a:t>
            </a:r>
            <a:r>
              <a:rPr lang="ru-RU" dirty="0" err="1"/>
              <a:t>напрямі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Стратегія постійного вдосконалення</a:t>
            </a:r>
            <a:br>
              <a:rPr lang="uk-UA" sz="2400" i="1" dirty="0"/>
            </a:br>
            <a:r>
              <a:rPr lang="uk-UA" sz="2400" i="1" dirty="0"/>
              <a:t>продукції та </a:t>
            </a:r>
            <a:r>
              <a:rPr lang="uk-UA" sz="2400" i="1" dirty="0" smtClean="0"/>
              <a:t>процесів </a:t>
            </a:r>
            <a:r>
              <a:rPr lang="uk-UA" sz="2400" i="1" dirty="0"/>
              <a:t>(</a:t>
            </a:r>
            <a:r>
              <a:rPr lang="uk-UA" sz="2400" i="1" dirty="0" smtClean="0"/>
              <a:t>система </a:t>
            </a:r>
            <a:r>
              <a:rPr lang="en-US" sz="2400" i="1" dirty="0" smtClean="0"/>
              <a:t>“Kaizen</a:t>
            </a:r>
            <a:r>
              <a:rPr lang="en-US" sz="2400" i="1" dirty="0"/>
              <a:t>”)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xmlns="" val="32548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,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b="1" i="1" dirty="0" err="1" smtClean="0"/>
              <a:t>виробничого</a:t>
            </a:r>
            <a:r>
              <a:rPr lang="ru-RU" b="1" i="1" dirty="0" smtClean="0"/>
              <a:t> </a:t>
            </a:r>
            <a:r>
              <a:rPr lang="ru-RU" b="1" i="1" dirty="0"/>
              <a:t>циклу </a:t>
            </a:r>
            <a:r>
              <a:rPr lang="ru-RU" dirty="0"/>
              <a:t>— календарного </a:t>
            </a:r>
            <a:r>
              <a:rPr lang="ru-RU" dirty="0" err="1"/>
              <a:t>періоду</a:t>
            </a:r>
            <a:r>
              <a:rPr lang="ru-RU" dirty="0"/>
              <a:t> з моменту запуску </a:t>
            </a:r>
            <a:r>
              <a:rPr lang="ru-RU" dirty="0" err="1"/>
              <a:t>сировини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виробництво</a:t>
            </a:r>
            <a:r>
              <a:rPr lang="ru-RU" dirty="0"/>
              <a:t> до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час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 smtClean="0"/>
              <a:t>операцій</a:t>
            </a:r>
            <a:r>
              <a:rPr lang="uk-UA" dirty="0" smtClean="0"/>
              <a:t>;</a:t>
            </a:r>
            <a:endParaRPr lang="uk-UA" dirty="0"/>
          </a:p>
          <a:p>
            <a:pPr algn="just"/>
            <a:r>
              <a:rPr lang="uk-UA" dirty="0" err="1" smtClean="0"/>
              <a:t>підготовчо-завершувальний</a:t>
            </a:r>
            <a:r>
              <a:rPr lang="uk-UA" dirty="0" smtClean="0"/>
              <a:t> час;</a:t>
            </a:r>
          </a:p>
          <a:p>
            <a:pPr algn="just"/>
            <a:r>
              <a:rPr lang="ru-RU" dirty="0" err="1"/>
              <a:t>операційний</a:t>
            </a:r>
            <a:r>
              <a:rPr lang="ru-RU" dirty="0"/>
              <a:t> </a:t>
            </a:r>
            <a:r>
              <a:rPr lang="ru-RU" dirty="0" smtClean="0"/>
              <a:t>цикл</a:t>
            </a:r>
            <a:r>
              <a:rPr lang="uk-UA" dirty="0" smtClean="0"/>
              <a:t>;</a:t>
            </a:r>
            <a:endParaRPr lang="uk-UA" dirty="0"/>
          </a:p>
          <a:p>
            <a:pPr algn="just"/>
            <a:r>
              <a:rPr lang="ru-RU" dirty="0" smtClean="0"/>
              <a:t>час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 smtClean="0"/>
              <a:t>процесів</a:t>
            </a:r>
            <a:r>
              <a:rPr lang="uk-UA" dirty="0" smtClean="0"/>
              <a:t>;</a:t>
            </a:r>
            <a:endParaRPr lang="uk-UA" dirty="0"/>
          </a:p>
          <a:p>
            <a:pPr algn="just"/>
            <a:r>
              <a:rPr lang="ru-RU" dirty="0" smtClean="0"/>
              <a:t>час </a:t>
            </a:r>
            <a:r>
              <a:rPr lang="ru-RU" dirty="0" err="1"/>
              <a:t>обслуговчих</a:t>
            </a:r>
            <a:r>
              <a:rPr lang="ru-RU" dirty="0"/>
              <a:t> </a:t>
            </a:r>
            <a:r>
              <a:rPr lang="ru-RU" dirty="0" err="1" smtClean="0"/>
              <a:t>процесів</a:t>
            </a:r>
            <a:r>
              <a:rPr lang="uk-UA" dirty="0" smtClean="0"/>
              <a:t>;</a:t>
            </a:r>
            <a:endParaRPr lang="uk-UA" dirty="0"/>
          </a:p>
          <a:p>
            <a:pPr algn="just"/>
            <a:r>
              <a:rPr lang="uk-UA" dirty="0" smtClean="0"/>
              <a:t>час </a:t>
            </a:r>
            <a:r>
              <a:rPr lang="uk-UA" dirty="0"/>
              <a:t>перерв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Стратегія скорочення тривалості</a:t>
            </a:r>
            <a:br>
              <a:rPr lang="uk-UA" sz="2400" i="1" dirty="0"/>
            </a:br>
            <a:r>
              <a:rPr lang="uk-UA" sz="2400" i="1" dirty="0"/>
              <a:t>виробничого циклу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6783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19268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b="1" dirty="0" err="1"/>
              <a:t>скорочення</a:t>
            </a:r>
            <a:r>
              <a:rPr lang="ru-RU" b="1" dirty="0"/>
              <a:t> </a:t>
            </a:r>
            <a:r>
              <a:rPr lang="ru-RU" b="1" dirty="0" err="1"/>
              <a:t>тривалості</a:t>
            </a:r>
            <a:r>
              <a:rPr lang="ru-RU" b="1" dirty="0"/>
              <a:t> </a:t>
            </a:r>
            <a:r>
              <a:rPr lang="ru-RU" b="1" dirty="0" err="1"/>
              <a:t>виробничого</a:t>
            </a:r>
            <a:r>
              <a:rPr lang="ru-RU" b="1" dirty="0"/>
              <a:t> циклу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uk-UA" i="1" dirty="0" smtClean="0"/>
              <a:t>складові</a:t>
            </a:r>
            <a:r>
              <a:rPr lang="uk-UA" dirty="0"/>
              <a:t>:</a:t>
            </a:r>
          </a:p>
          <a:p>
            <a:pPr algn="just"/>
            <a:r>
              <a:rPr lang="ru-RU" dirty="0"/>
              <a:t>1)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 smtClean="0"/>
              <a:t>операцій</a:t>
            </a:r>
            <a:endParaRPr lang="ru-RU" dirty="0" smtClean="0"/>
          </a:p>
          <a:p>
            <a:pPr algn="just"/>
            <a:r>
              <a:rPr lang="ru-RU" dirty="0"/>
              <a:t>2)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 smtClean="0"/>
              <a:t>процесів</a:t>
            </a:r>
            <a:endParaRPr lang="ru-RU" dirty="0" smtClean="0"/>
          </a:p>
          <a:p>
            <a:pPr algn="just"/>
            <a:r>
              <a:rPr lang="ru-RU" dirty="0"/>
              <a:t>3)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виконуваних</a:t>
            </a:r>
            <a:r>
              <a:rPr lang="ru-RU" dirty="0"/>
              <a:t> </a:t>
            </a:r>
            <a:r>
              <a:rPr lang="ru-RU" dirty="0" err="1" smtClean="0"/>
              <a:t>робіт</a:t>
            </a:r>
            <a:endParaRPr lang="ru-RU" dirty="0" smtClean="0"/>
          </a:p>
          <a:p>
            <a:pPr algn="just"/>
            <a:r>
              <a:rPr lang="ru-RU" dirty="0"/>
              <a:t>4)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часу на контроль, </a:t>
            </a:r>
            <a:r>
              <a:rPr lang="ru-RU" dirty="0" err="1"/>
              <a:t>транспортування</a:t>
            </a:r>
            <a:r>
              <a:rPr lang="ru-RU" dirty="0"/>
              <a:t> та </a:t>
            </a:r>
            <a:r>
              <a:rPr lang="ru-RU" dirty="0" err="1" smtClean="0"/>
              <a:t>складування</a:t>
            </a:r>
            <a:r>
              <a:rPr lang="ru-RU" dirty="0"/>
              <a:t> </a:t>
            </a:r>
            <a:r>
              <a:rPr lang="uk-UA" dirty="0" smtClean="0"/>
              <a:t>деталей</a:t>
            </a:r>
          </a:p>
          <a:p>
            <a:pPr algn="just"/>
            <a:r>
              <a:rPr lang="uk-UA" dirty="0"/>
              <a:t>5) скорочення тривалості </a:t>
            </a:r>
            <a:r>
              <a:rPr lang="uk-UA" dirty="0" smtClean="0"/>
              <a:t>перерв</a:t>
            </a:r>
          </a:p>
          <a:p>
            <a:pPr algn="just"/>
            <a:r>
              <a:rPr lang="ru-RU" dirty="0"/>
              <a:t>6)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і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smtClean="0"/>
              <a:t>циклу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476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54461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i="1" dirty="0" err="1"/>
              <a:t>Автоматизація</a:t>
            </a:r>
            <a:r>
              <a:rPr lang="ru-RU" b="1" i="1" dirty="0"/>
              <a:t> </a:t>
            </a:r>
            <a:r>
              <a:rPr lang="ru-RU" b="1" i="1" dirty="0" err="1"/>
              <a:t>виробництва</a:t>
            </a:r>
            <a:r>
              <a:rPr lang="ru-RU" b="1" i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переважну</a:t>
            </a:r>
            <a:r>
              <a:rPr lang="ru-RU" dirty="0"/>
              <a:t> </a:t>
            </a:r>
            <a:r>
              <a:rPr lang="ru-RU" dirty="0" err="1" smtClean="0"/>
              <a:t>їх</a:t>
            </a:r>
            <a:r>
              <a:rPr lang="ru-RU" dirty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, </a:t>
            </a:r>
            <a:r>
              <a:rPr lang="ru-RU" dirty="0"/>
              <a:t>передано машинам,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операціїї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 </a:t>
            </a:r>
            <a:r>
              <a:rPr lang="ru-RU" dirty="0"/>
              <a:t>без </a:t>
            </a:r>
            <a:r>
              <a:rPr lang="ru-RU" dirty="0" err="1" smtClean="0"/>
              <a:t>безпосередньої</a:t>
            </a:r>
            <a:r>
              <a:rPr lang="ru-RU" dirty="0" smtClean="0"/>
              <a:t> у</a:t>
            </a:r>
            <a:r>
              <a:rPr lang="uk-UA" dirty="0" smtClean="0"/>
              <a:t>часті персоналу </a:t>
            </a:r>
            <a:r>
              <a:rPr lang="ru-RU" dirty="0" smtClean="0"/>
              <a:t>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  <a:r>
              <a:rPr lang="ru-RU" dirty="0" err="1"/>
              <a:t>налагодження</a:t>
            </a:r>
            <a:r>
              <a:rPr lang="ru-RU" dirty="0"/>
              <a:t>, </a:t>
            </a:r>
            <a:r>
              <a:rPr lang="ru-RU" dirty="0" smtClean="0"/>
              <a:t>контролю </a:t>
            </a:r>
            <a:r>
              <a:rPr lang="uk-UA" dirty="0" smtClean="0"/>
              <a:t>та </a:t>
            </a:r>
            <a:r>
              <a:rPr lang="uk-UA" dirty="0"/>
              <a:t>технічного обслуговування</a:t>
            </a:r>
            <a:r>
              <a:rPr lang="uk-UA" dirty="0" smtClean="0"/>
              <a:t>).</a:t>
            </a:r>
          </a:p>
          <a:p>
            <a:pPr marL="109728" indent="0" algn="just">
              <a:buNone/>
            </a:pPr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b="1" dirty="0" err="1" smtClean="0"/>
              <a:t>автоматизації</a:t>
            </a:r>
            <a:r>
              <a:rPr lang="ru-RU" b="1" dirty="0" smtClean="0"/>
              <a:t> </a:t>
            </a:r>
            <a:r>
              <a:rPr lang="ru-RU" b="1" dirty="0" err="1"/>
              <a:t>виробництва</a:t>
            </a:r>
            <a:r>
              <a:rPr lang="ru-RU" b="1" dirty="0"/>
              <a:t> </a:t>
            </a:r>
            <a:r>
              <a:rPr lang="ru-RU" dirty="0" err="1"/>
              <a:t>полягає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пошуку</a:t>
            </a:r>
            <a:r>
              <a:rPr lang="ru-RU" dirty="0" smtClean="0"/>
              <a:t> оптимального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ручної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і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автоматизацією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400" i="1" dirty="0"/>
              <a:t>Стратегія автоматизації виробничих процесів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40040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00600"/>
          </a:xfrm>
        </p:spPr>
        <p:txBody>
          <a:bodyPr>
            <a:normAutofit/>
          </a:bodyPr>
          <a:lstStyle/>
          <a:p>
            <a:r>
              <a:rPr lang="ru-RU" dirty="0"/>
              <a:t>1) </a:t>
            </a:r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застосуванням</a:t>
            </a:r>
            <a:r>
              <a:rPr lang="ru-RU" dirty="0"/>
              <a:t> </a:t>
            </a:r>
            <a:r>
              <a:rPr lang="uk-UA" dirty="0" smtClean="0"/>
              <a:t>напівавтоматів </a:t>
            </a:r>
            <a:r>
              <a:rPr lang="uk-UA" dirty="0"/>
              <a:t>і автоматів, які виконують шкідливі, монотонні, </a:t>
            </a:r>
            <a:r>
              <a:rPr lang="uk-UA" dirty="0" smtClean="0"/>
              <a:t>трудомісткі виробничі операції</a:t>
            </a:r>
          </a:p>
          <a:p>
            <a:r>
              <a:rPr lang="uk-UA" dirty="0"/>
              <a:t>2) упровадження автоматичних </a:t>
            </a:r>
            <a:r>
              <a:rPr lang="uk-UA" dirty="0" smtClean="0"/>
              <a:t>ліній</a:t>
            </a:r>
          </a:p>
          <a:p>
            <a:r>
              <a:rPr lang="ru-RU" dirty="0"/>
              <a:t>3)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числовим</a:t>
            </a:r>
            <a:r>
              <a:rPr lang="ru-RU" dirty="0"/>
              <a:t> </a:t>
            </a:r>
            <a:r>
              <a:rPr lang="ru-RU" dirty="0" err="1"/>
              <a:t>програмним</a:t>
            </a:r>
            <a:r>
              <a:rPr lang="ru-RU" dirty="0"/>
              <a:t> </a:t>
            </a:r>
            <a:r>
              <a:rPr lang="ru-RU" dirty="0" err="1" smtClean="0"/>
              <a:t>керуванням</a:t>
            </a:r>
            <a:endParaRPr lang="ru-RU" dirty="0" smtClean="0"/>
          </a:p>
          <a:p>
            <a:r>
              <a:rPr lang="uk-UA" dirty="0"/>
              <a:t>4) застосування мікропроцесорної </a:t>
            </a:r>
            <a:r>
              <a:rPr lang="uk-UA" dirty="0" smtClean="0"/>
              <a:t>техніки</a:t>
            </a:r>
          </a:p>
          <a:p>
            <a:r>
              <a:rPr lang="ru-RU" dirty="0"/>
              <a:t>5) </a:t>
            </a:r>
            <a:r>
              <a:rPr lang="ru-RU" dirty="0" err="1"/>
              <a:t>створення</a:t>
            </a:r>
            <a:r>
              <a:rPr lang="ru-RU" dirty="0"/>
              <a:t> комплексно-</a:t>
            </a:r>
            <a:r>
              <a:rPr lang="ru-RU" dirty="0" err="1"/>
              <a:t>автоматизованих</a:t>
            </a:r>
            <a:r>
              <a:rPr lang="ru-RU" dirty="0"/>
              <a:t> </a:t>
            </a:r>
            <a:r>
              <a:rPr lang="ru-RU" dirty="0" err="1"/>
              <a:t>дільниць</a:t>
            </a:r>
            <a:r>
              <a:rPr lang="ru-RU" dirty="0"/>
              <a:t>, </a:t>
            </a:r>
            <a:r>
              <a:rPr lang="ru-RU" dirty="0" err="1"/>
              <a:t>цехів</a:t>
            </a:r>
            <a:r>
              <a:rPr lang="ru-RU" dirty="0"/>
              <a:t> і </a:t>
            </a:r>
            <a:r>
              <a:rPr lang="ru-RU" dirty="0" err="1"/>
              <a:t>заводів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0" i="1" dirty="0" smtClean="0"/>
              <a:t>Варіанти </a:t>
            </a:r>
            <a:r>
              <a:rPr lang="uk-UA" sz="2400" b="0" dirty="0"/>
              <a:t>стратегії автоматизації виробництва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3739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матеріальними</a:t>
            </a:r>
            <a:r>
              <a:rPr lang="ru-RU" b="1" dirty="0" smtClean="0"/>
              <a:t> потоками у </a:t>
            </a:r>
            <a:r>
              <a:rPr lang="ru-RU" b="1" dirty="0" err="1" smtClean="0"/>
              <a:t>виробництві</a:t>
            </a:r>
            <a:r>
              <a:rPr lang="ru-RU" b="1" dirty="0" smtClean="0"/>
              <a:t> направлена на 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інтегрованої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uk-UA" dirty="0" smtClean="0"/>
              <a:t>контролювання </a:t>
            </a:r>
            <a:r>
              <a:rPr lang="uk-UA" dirty="0"/>
              <a:t>матеріальних </a:t>
            </a:r>
            <a:r>
              <a:rPr lang="uk-UA" dirty="0" smtClean="0"/>
              <a:t>потоків.</a:t>
            </a:r>
          </a:p>
          <a:p>
            <a:pPr marL="109728" indent="0" algn="just">
              <a:buNone/>
            </a:pPr>
            <a:r>
              <a:rPr lang="ru-RU" b="1" i="1" dirty="0" err="1"/>
              <a:t>Матеріальний</a:t>
            </a:r>
            <a:r>
              <a:rPr lang="ru-RU" b="1" i="1" dirty="0"/>
              <a:t> </a:t>
            </a:r>
            <a:r>
              <a:rPr lang="ru-RU" b="1" i="1" dirty="0" err="1"/>
              <a:t>потік</a:t>
            </a:r>
            <a:r>
              <a:rPr lang="ru-RU" b="1" i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 smtClean="0"/>
              <a:t>напівфабрикатів</a:t>
            </a:r>
            <a:r>
              <a:rPr lang="ru-RU" dirty="0" smtClean="0"/>
              <a:t>, </a:t>
            </a:r>
            <a:r>
              <a:rPr lang="ru-RU" dirty="0" err="1" smtClean="0"/>
              <a:t>готових</a:t>
            </a:r>
            <a:r>
              <a:rPr lang="ru-RU" dirty="0" smtClean="0"/>
              <a:t> </a:t>
            </a:r>
            <a:r>
              <a:rPr lang="ru-RU" dirty="0" err="1"/>
              <a:t>виробів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логістичні</a:t>
            </a:r>
            <a:r>
              <a:rPr lang="ru-RU" dirty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. </a:t>
            </a:r>
          </a:p>
          <a:p>
            <a:pPr marL="109728" indent="0" algn="just"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умов і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є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матеріальними</a:t>
            </a:r>
            <a:r>
              <a:rPr lang="ru-RU" dirty="0"/>
              <a:t> потоками: </a:t>
            </a:r>
            <a:r>
              <a:rPr lang="ru-RU" b="1" dirty="0" err="1"/>
              <a:t>виштовхування</a:t>
            </a:r>
            <a:r>
              <a:rPr lang="ru-RU" b="1" dirty="0"/>
              <a:t> та </a:t>
            </a:r>
            <a:r>
              <a:rPr lang="ru-RU" b="1" dirty="0" err="1" smtClean="0"/>
              <a:t>витягування</a:t>
            </a:r>
            <a:r>
              <a:rPr lang="ru-RU" b="1" dirty="0" smtClean="0"/>
              <a:t> </a:t>
            </a:r>
            <a:r>
              <a:rPr lang="uk-UA" b="1" dirty="0" smtClean="0"/>
              <a:t>виробів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Стратегії управління матеріальними потоками</a:t>
            </a:r>
            <a:br>
              <a:rPr lang="uk-UA" sz="2400" i="1" dirty="0"/>
            </a:br>
            <a:r>
              <a:rPr lang="uk-UA" sz="2400" i="1" dirty="0"/>
              <a:t>у виробництві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40549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виготовлення</a:t>
            </a:r>
            <a:r>
              <a:rPr lang="ru-RU" dirty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/>
              <a:t>на одному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smtClean="0"/>
              <a:t>проходить через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 smtClean="0"/>
              <a:t>обробкою</a:t>
            </a:r>
            <a:r>
              <a:rPr lang="ru-RU" dirty="0"/>
              <a:t> </a:t>
            </a:r>
            <a:r>
              <a:rPr lang="uk-UA" dirty="0" smtClean="0"/>
              <a:t>на </a:t>
            </a:r>
            <a:r>
              <a:rPr lang="uk-UA" dirty="0"/>
              <a:t>іншому кінці виробничого ланцюга. Вироби після закінчення </a:t>
            </a:r>
            <a:r>
              <a:rPr lang="uk-UA" dirty="0" smtClean="0"/>
              <a:t>обробки </a:t>
            </a:r>
            <a:r>
              <a:rPr lang="ru-RU" dirty="0" err="1" smtClean="0"/>
              <a:t>виштовхуються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 на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централізованим</a:t>
            </a:r>
            <a:r>
              <a:rPr lang="ru-RU" dirty="0" smtClean="0"/>
              <a:t> </a:t>
            </a:r>
            <a:r>
              <a:rPr lang="ru-RU" dirty="0" err="1"/>
              <a:t>розпорядженням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виробничим</a:t>
            </a:r>
            <a:r>
              <a:rPr lang="ru-RU" dirty="0"/>
              <a:t> планом, </a:t>
            </a:r>
            <a:r>
              <a:rPr lang="ru-RU" dirty="0" err="1" smtClean="0"/>
              <a:t>незалежно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готовності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uk-UA" dirty="0" smtClean="0"/>
              <a:t>обробку.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Стратегія</a:t>
            </a:r>
            <a:r>
              <a:rPr lang="ru-RU" i="1" dirty="0"/>
              <a:t> </a:t>
            </a:r>
            <a:r>
              <a:rPr lang="ru-RU" i="1" dirty="0" err="1"/>
              <a:t>виштовхування</a:t>
            </a:r>
            <a:r>
              <a:rPr lang="ru-RU" i="1" dirty="0"/>
              <a:t> </a:t>
            </a:r>
            <a:r>
              <a:rPr lang="ru-RU" i="1" dirty="0" err="1"/>
              <a:t>виробів</a:t>
            </a:r>
            <a:r>
              <a:rPr lang="ru-RU" i="1" dirty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4796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ru-RU" sz="3200" b="1" dirty="0" smtClean="0"/>
              <a:t>План</a:t>
            </a:r>
          </a:p>
          <a:p>
            <a:endParaRPr lang="ru-RU" sz="3200" b="1" dirty="0" smtClean="0"/>
          </a:p>
          <a:p>
            <a:pPr marL="109728" indent="0">
              <a:buNone/>
            </a:pPr>
            <a:r>
              <a:rPr lang="ru-RU" dirty="0" smtClean="0"/>
              <a:t>1. </a:t>
            </a:r>
            <a:r>
              <a:rPr lang="ru-RU" b="1" dirty="0" err="1"/>
              <a:t>Сутнісні</a:t>
            </a:r>
            <a:r>
              <a:rPr lang="ru-RU" b="1" dirty="0"/>
              <a:t> характеристики та роль </a:t>
            </a:r>
            <a:r>
              <a:rPr lang="ru-RU" b="1" dirty="0" err="1"/>
              <a:t>стратегії</a:t>
            </a:r>
            <a:endParaRPr lang="ru-RU" b="1" dirty="0"/>
          </a:p>
          <a:p>
            <a:pPr marL="109728" indent="0">
              <a:buNone/>
            </a:pPr>
            <a:r>
              <a:rPr lang="ru-RU" b="1" dirty="0" err="1"/>
              <a:t>виробництва</a:t>
            </a:r>
            <a:r>
              <a:rPr lang="ru-RU" b="1" dirty="0"/>
              <a:t> в </a:t>
            </a:r>
            <a:r>
              <a:rPr lang="ru-RU" b="1" dirty="0" err="1"/>
              <a:t>досягненні</a:t>
            </a:r>
            <a:r>
              <a:rPr lang="ru-RU" b="1" dirty="0"/>
              <a:t> </a:t>
            </a:r>
            <a:r>
              <a:rPr lang="ru-RU" b="1" dirty="0" err="1"/>
              <a:t>цілей</a:t>
            </a:r>
            <a:r>
              <a:rPr lang="ru-RU" b="1" dirty="0"/>
              <a:t> </a:t>
            </a:r>
            <a:r>
              <a:rPr lang="ru-RU" b="1" dirty="0" err="1" smtClean="0"/>
              <a:t>організації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2. </a:t>
            </a:r>
            <a:r>
              <a:rPr lang="uk-UA" b="1" dirty="0"/>
              <a:t>Типи стратегій виробництва</a:t>
            </a:r>
            <a:endParaRPr lang="uk-UA" dirty="0" smtClean="0"/>
          </a:p>
          <a:p>
            <a:pPr marL="109728" indent="0">
              <a:buNone/>
            </a:pPr>
            <a:r>
              <a:rPr lang="uk-UA" dirty="0" smtClean="0"/>
              <a:t>3. </a:t>
            </a:r>
            <a:r>
              <a:rPr lang="uk-UA" b="1" dirty="0"/>
              <a:t>Організаційні механізми реалізації</a:t>
            </a:r>
          </a:p>
          <a:p>
            <a:pPr marL="109728" indent="0">
              <a:buNone/>
            </a:pPr>
            <a:r>
              <a:rPr lang="uk-UA" b="1" dirty="0"/>
              <a:t>стратегії виробництва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5451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Стратегія виштовхування виробів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856984" cy="351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625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одержанні</a:t>
            </a:r>
            <a:r>
              <a:rPr lang="ru-RU" dirty="0"/>
              <a:t> з </a:t>
            </a:r>
            <a:r>
              <a:rPr lang="ru-RU" dirty="0" err="1" smtClean="0"/>
              <a:t>попередньої</a:t>
            </a:r>
            <a:r>
              <a:rPr lang="ru-RU" dirty="0"/>
              <a:t> </a:t>
            </a:r>
            <a:r>
              <a:rPr lang="ru-RU" dirty="0" err="1" smtClean="0"/>
              <a:t>дільниці</a:t>
            </a:r>
            <a:r>
              <a:rPr lang="ru-RU" dirty="0"/>
              <a:t>, коли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. Центральна система </a:t>
            </a:r>
            <a:r>
              <a:rPr lang="ru-RU" dirty="0" err="1" smtClean="0"/>
              <a:t>управління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/>
              <a:t>втручається</a:t>
            </a:r>
            <a:r>
              <a:rPr lang="ru-RU" dirty="0"/>
              <a:t> в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матеріальними</a:t>
            </a:r>
            <a:r>
              <a:rPr lang="ru-RU" dirty="0"/>
              <a:t> потоками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 smtClean="0"/>
              <a:t>виробничими</a:t>
            </a:r>
            <a:r>
              <a:rPr lang="ru-RU" dirty="0" smtClean="0"/>
              <a:t> </a:t>
            </a:r>
            <a:r>
              <a:rPr lang="ru-RU" dirty="0" err="1"/>
              <a:t>підрозділами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не ставить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  <a:r>
              <a:rPr lang="ru-RU" dirty="0" err="1" smtClean="0"/>
              <a:t>Згідно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/>
              <a:t>планом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;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заявки </a:t>
            </a:r>
            <a:r>
              <a:rPr lang="ru-RU" dirty="0" smtClean="0"/>
              <a:t>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/>
              <a:t>потрібних</a:t>
            </a:r>
            <a:r>
              <a:rPr lang="ru-RU" dirty="0"/>
              <a:t> деталей </a:t>
            </a:r>
            <a:r>
              <a:rPr lang="ru-RU" dirty="0" err="1"/>
              <a:t>надходять</a:t>
            </a:r>
            <a:r>
              <a:rPr lang="ru-RU" dirty="0"/>
              <a:t> на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 </a:t>
            </a:r>
            <a:r>
              <a:rPr lang="ru-RU" dirty="0" err="1"/>
              <a:t>відбору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Стратегія</a:t>
            </a:r>
            <a:r>
              <a:rPr lang="ru-RU" i="1" dirty="0"/>
              <a:t> </a:t>
            </a:r>
            <a:r>
              <a:rPr lang="ru-RU" i="1" dirty="0" err="1"/>
              <a:t>витягування</a:t>
            </a:r>
            <a:r>
              <a:rPr lang="ru-RU" i="1" dirty="0"/>
              <a:t> </a:t>
            </a:r>
            <a:r>
              <a:rPr lang="ru-RU" i="1" dirty="0" err="1"/>
              <a:t>виробів</a:t>
            </a:r>
            <a:r>
              <a:rPr lang="ru-RU" i="1" dirty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9591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Стратегія витягування виробів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9036496" cy="2366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353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3. </a:t>
            </a:r>
            <a:r>
              <a:rPr lang="uk-UA" b="1" dirty="0"/>
              <a:t>Організаційні механізми реалізації</a:t>
            </a:r>
          </a:p>
          <a:p>
            <a:pPr marL="109728" indent="0">
              <a:buNone/>
            </a:pPr>
            <a:r>
              <a:rPr lang="uk-UA" b="1" dirty="0"/>
              <a:t>стратегії виробництва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09102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6086343"/>
              </p:ext>
            </p:extLst>
          </p:nvPr>
        </p:nvGraphicFramePr>
        <p:xfrm>
          <a:off x="0" y="116632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642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04056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dirty="0" err="1" smtClean="0"/>
              <a:t>Виробнича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dirty="0"/>
              <a:t>— </a:t>
            </a:r>
            <a:r>
              <a:rPr lang="ru-RU" dirty="0" err="1"/>
              <a:t>календарний</a:t>
            </a:r>
            <a:r>
              <a:rPr lang="ru-RU" dirty="0"/>
              <a:t> план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рік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зазначено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та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smtClean="0"/>
              <a:t>за номенклатурою</a:t>
            </a:r>
            <a:r>
              <a:rPr lang="ru-RU" dirty="0"/>
              <a:t>, </a:t>
            </a:r>
            <a:r>
              <a:rPr lang="ru-RU" dirty="0" err="1"/>
              <a:t>асортиментом</a:t>
            </a:r>
            <a:r>
              <a:rPr lang="ru-RU" dirty="0"/>
              <a:t> і </a:t>
            </a:r>
            <a:r>
              <a:rPr lang="ru-RU" dirty="0" err="1"/>
              <a:t>якістю</a:t>
            </a:r>
            <a:r>
              <a:rPr lang="ru-RU" dirty="0"/>
              <a:t> в натуральному та </a:t>
            </a:r>
            <a:r>
              <a:rPr lang="ru-RU" dirty="0" err="1" smtClean="0"/>
              <a:t>вартісному</a:t>
            </a:r>
            <a:r>
              <a:rPr lang="ru-RU" dirty="0"/>
              <a:t> </a:t>
            </a:r>
            <a:r>
              <a:rPr lang="uk-UA" dirty="0" smtClean="0"/>
              <a:t>виразі.</a:t>
            </a:r>
          </a:p>
          <a:p>
            <a:pPr marL="109728" indent="0" algn="just">
              <a:buNone/>
            </a:pPr>
            <a:endParaRPr lang="uk-UA" dirty="0" smtClean="0"/>
          </a:p>
          <a:p>
            <a:pPr marL="109728" indent="0" algn="just">
              <a:buNone/>
            </a:pPr>
            <a:r>
              <a:rPr lang="uk-UA" b="1" i="1" dirty="0"/>
              <a:t>Виробнича програма підприємства </a:t>
            </a:r>
            <a:r>
              <a:rPr lang="uk-UA" dirty="0" smtClean="0"/>
              <a:t>містить</a:t>
            </a:r>
          </a:p>
          <a:p>
            <a:pPr algn="just"/>
            <a:r>
              <a:rPr lang="ru-RU" dirty="0"/>
              <a:t>1. </a:t>
            </a:r>
            <a:r>
              <a:rPr lang="ru-RU" i="1" dirty="0"/>
              <a:t>План </a:t>
            </a:r>
            <a:r>
              <a:rPr lang="ru-RU" i="1" dirty="0" err="1"/>
              <a:t>виробництва</a:t>
            </a:r>
            <a:r>
              <a:rPr lang="ru-RU" i="1" dirty="0"/>
              <a:t> </a:t>
            </a:r>
            <a:r>
              <a:rPr lang="ru-RU" i="1" dirty="0" err="1"/>
              <a:t>товарної</a:t>
            </a:r>
            <a:r>
              <a:rPr lang="ru-RU" i="1" dirty="0"/>
              <a:t> </a:t>
            </a:r>
            <a:r>
              <a:rPr lang="ru-RU" i="1" dirty="0" err="1" smtClean="0"/>
              <a:t>продукції</a:t>
            </a:r>
            <a:endParaRPr lang="ru-RU" i="1" dirty="0" smtClean="0"/>
          </a:p>
          <a:p>
            <a:pPr algn="just"/>
            <a:r>
              <a:rPr lang="ru-RU" dirty="0"/>
              <a:t>2. </a:t>
            </a:r>
            <a:r>
              <a:rPr lang="ru-RU" i="1" dirty="0"/>
              <a:t>План </a:t>
            </a:r>
            <a:r>
              <a:rPr lang="ru-RU" i="1" dirty="0" err="1"/>
              <a:t>випуску</a:t>
            </a:r>
            <a:r>
              <a:rPr lang="ru-RU" i="1" dirty="0"/>
              <a:t> </a:t>
            </a:r>
            <a:r>
              <a:rPr lang="ru-RU" i="1" dirty="0" err="1"/>
              <a:t>продукції</a:t>
            </a:r>
            <a:r>
              <a:rPr lang="ru-RU" i="1" dirty="0"/>
              <a:t> на </a:t>
            </a:r>
            <a:r>
              <a:rPr lang="ru-RU" i="1" dirty="0" err="1" smtClean="0"/>
              <a:t>експорт</a:t>
            </a:r>
            <a:endParaRPr lang="ru-RU" i="1" dirty="0" smtClean="0"/>
          </a:p>
          <a:p>
            <a:pPr algn="just"/>
            <a:r>
              <a:rPr lang="ru-RU" dirty="0"/>
              <a:t>3. </a:t>
            </a:r>
            <a:r>
              <a:rPr lang="ru-RU" i="1" dirty="0"/>
              <a:t>План </a:t>
            </a:r>
            <a:r>
              <a:rPr lang="ru-RU" i="1" dirty="0" err="1"/>
              <a:t>підвищення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</a:t>
            </a:r>
            <a:r>
              <a:rPr lang="ru-RU" i="1" dirty="0" err="1" smtClean="0"/>
              <a:t>продукції</a:t>
            </a:r>
            <a:endParaRPr lang="ru-RU" i="1" dirty="0" smtClean="0"/>
          </a:p>
          <a:p>
            <a:pPr algn="just"/>
            <a:r>
              <a:rPr lang="uk-UA" dirty="0"/>
              <a:t>4. </a:t>
            </a:r>
            <a:r>
              <a:rPr lang="uk-UA" i="1" dirty="0"/>
              <a:t>План реалізації продукції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Розробка виробничої програми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0378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i="1" dirty="0" err="1"/>
              <a:t>Виробнича</a:t>
            </a:r>
            <a:r>
              <a:rPr lang="ru-RU" b="1" i="1" dirty="0"/>
              <a:t> </a:t>
            </a:r>
            <a:r>
              <a:rPr lang="ru-RU" b="1" i="1" dirty="0" err="1"/>
              <a:t>потужність</a:t>
            </a:r>
            <a:r>
              <a:rPr lang="ru-RU" b="1" i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максимальна </a:t>
            </a: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підрозділу</a:t>
            </a:r>
            <a:r>
              <a:rPr lang="ru-RU" dirty="0"/>
              <a:t>, </a:t>
            </a:r>
            <a:r>
              <a:rPr lang="ru-RU" dirty="0" err="1"/>
              <a:t>об’єднання</a:t>
            </a:r>
            <a:r>
              <a:rPr lang="ru-RU" dirty="0"/>
              <a:t>) </a:t>
            </a:r>
            <a:r>
              <a:rPr lang="ru-RU" dirty="0" err="1"/>
              <a:t>випускати</a:t>
            </a:r>
            <a:r>
              <a:rPr lang="ru-RU" dirty="0"/>
              <a:t> </a:t>
            </a:r>
            <a:r>
              <a:rPr lang="ru-RU" dirty="0" err="1"/>
              <a:t>товарну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в </a:t>
            </a:r>
            <a:r>
              <a:rPr lang="ru-RU" dirty="0" err="1" smtClean="0"/>
              <a:t>натуральних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вартісних</a:t>
            </a:r>
            <a:r>
              <a:rPr lang="ru-RU" dirty="0"/>
              <a:t> </a:t>
            </a:r>
            <a:r>
              <a:rPr lang="ru-RU" dirty="0" err="1"/>
              <a:t>одиницях</a:t>
            </a:r>
            <a:r>
              <a:rPr lang="ru-RU" dirty="0"/>
              <a:t>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smtClean="0"/>
              <a:t>часу (</a:t>
            </a:r>
            <a:r>
              <a:rPr lang="ru-RU" dirty="0" err="1" smtClean="0"/>
              <a:t>зміни</a:t>
            </a:r>
            <a:r>
              <a:rPr lang="ru-RU" dirty="0"/>
              <a:t>, </a:t>
            </a:r>
            <a:r>
              <a:rPr lang="ru-RU" dirty="0" err="1"/>
              <a:t>доби</a:t>
            </a:r>
            <a:r>
              <a:rPr lang="ru-RU" dirty="0"/>
              <a:t>, </a:t>
            </a:r>
            <a:r>
              <a:rPr lang="ru-RU" dirty="0" err="1"/>
              <a:t>місяця</a:t>
            </a:r>
            <a:r>
              <a:rPr lang="ru-RU" dirty="0"/>
              <a:t>, кварталу, року</a:t>
            </a:r>
            <a:r>
              <a:rPr lang="ru-RU" dirty="0" smtClean="0"/>
              <a:t>).</a:t>
            </a:r>
          </a:p>
          <a:p>
            <a:pPr marL="109728" indent="0" algn="just">
              <a:buNone/>
            </a:pPr>
            <a:r>
              <a:rPr lang="ru-RU" dirty="0" smtClean="0"/>
              <a:t>       Як </a:t>
            </a:r>
            <a:r>
              <a:rPr lang="ru-RU" dirty="0"/>
              <a:t>основу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проектні</a:t>
            </a:r>
            <a:r>
              <a:rPr lang="ru-RU" dirty="0"/>
              <a:t> </a:t>
            </a:r>
            <a:r>
              <a:rPr lang="ru-RU" dirty="0" err="1" smtClean="0"/>
              <a:t>чи</a:t>
            </a:r>
            <a:r>
              <a:rPr lang="ru-RU" dirty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паспортні</a:t>
            </a:r>
            <a:r>
              <a:rPr lang="ru-RU" dirty="0"/>
              <a:t>)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та </a:t>
            </a:r>
            <a:r>
              <a:rPr lang="ru-RU" dirty="0" err="1" smtClean="0"/>
              <a:t>технічно</a:t>
            </a:r>
            <a:r>
              <a:rPr lang="ru-RU" dirty="0" smtClean="0"/>
              <a:t> </a:t>
            </a:r>
            <a:r>
              <a:rPr lang="ru-RU" dirty="0" err="1" smtClean="0"/>
              <a:t>обґрунтовані</a:t>
            </a:r>
            <a:r>
              <a:rPr lang="ru-RU" dirty="0" smtClean="0"/>
              <a:t> </a:t>
            </a:r>
            <a:r>
              <a:rPr lang="ru-RU" dirty="0" err="1"/>
              <a:t>норми</a:t>
            </a:r>
            <a:r>
              <a:rPr lang="ru-RU" dirty="0"/>
              <a:t> часу (</a:t>
            </a:r>
            <a:r>
              <a:rPr lang="ru-RU" dirty="0" err="1"/>
              <a:t>виробітку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/>
              <a:t>, то </a:t>
            </a:r>
            <a:r>
              <a:rPr lang="ru-RU" dirty="0" err="1"/>
              <a:t>виробничу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за формулою</a:t>
            </a:r>
          </a:p>
          <a:p>
            <a:pPr marL="109728" indent="0" algn="ctr">
              <a:buNone/>
            </a:pPr>
            <a:r>
              <a:rPr lang="uk-UA" dirty="0"/>
              <a:t>П = </a:t>
            </a:r>
            <a:r>
              <a:rPr lang="uk-UA" dirty="0" err="1"/>
              <a:t>ЧефАН</a:t>
            </a:r>
            <a:r>
              <a:rPr lang="uk-UA" dirty="0"/>
              <a:t>,</a:t>
            </a:r>
          </a:p>
          <a:p>
            <a:pPr marL="109728" indent="0" algn="just">
              <a:buNone/>
            </a:pPr>
            <a:r>
              <a:rPr lang="ru-RU" dirty="0"/>
              <a:t>де </a:t>
            </a:r>
            <a:r>
              <a:rPr lang="ru-RU" dirty="0" err="1"/>
              <a:t>Чеф</a:t>
            </a:r>
            <a:r>
              <a:rPr lang="ru-RU" dirty="0"/>
              <a:t> — </a:t>
            </a:r>
            <a:r>
              <a:rPr lang="ru-RU" dirty="0" err="1"/>
              <a:t>ефективний</a:t>
            </a:r>
            <a:r>
              <a:rPr lang="ru-RU" dirty="0"/>
              <a:t> (</a:t>
            </a:r>
            <a:r>
              <a:rPr lang="ru-RU" dirty="0" err="1"/>
              <a:t>плановий</a:t>
            </a:r>
            <a:r>
              <a:rPr lang="ru-RU" dirty="0"/>
              <a:t>) фонд часу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, год</a:t>
            </a:r>
            <a:r>
              <a:rPr lang="ru-RU" dirty="0"/>
              <a:t>; А —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, машин, </a:t>
            </a:r>
            <a:r>
              <a:rPr lang="ru-RU" dirty="0" err="1"/>
              <a:t>агрегатів</a:t>
            </a:r>
            <a:r>
              <a:rPr lang="ru-RU" dirty="0"/>
              <a:t>, </a:t>
            </a:r>
            <a:r>
              <a:rPr lang="ru-RU" dirty="0" err="1" smtClean="0"/>
              <a:t>установлених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/>
              <a:t>цеху (на </a:t>
            </a:r>
            <a:r>
              <a:rPr lang="ru-RU" dirty="0" err="1"/>
              <a:t>виробничій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); Н — </a:t>
            </a:r>
            <a:r>
              <a:rPr lang="ru-RU" dirty="0" err="1"/>
              <a:t>годинна</a:t>
            </a:r>
            <a:r>
              <a:rPr lang="ru-RU" dirty="0"/>
              <a:t> норма </a:t>
            </a:r>
            <a:r>
              <a:rPr lang="ru-RU" dirty="0" err="1" smtClean="0"/>
              <a:t>продуктивності</a:t>
            </a:r>
            <a:r>
              <a:rPr lang="ru-RU" dirty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паспортом </a:t>
            </a:r>
            <a:r>
              <a:rPr lang="ru-RU" dirty="0" err="1"/>
              <a:t>підприємства</a:t>
            </a:r>
            <a:r>
              <a:rPr lang="ru-RU" dirty="0"/>
              <a:t>- </a:t>
            </a:r>
            <a:r>
              <a:rPr lang="ru-RU" dirty="0" err="1" smtClean="0"/>
              <a:t>виробника</a:t>
            </a:r>
            <a:r>
              <a:rPr lang="ru-RU" dirty="0" smtClean="0"/>
              <a:t>,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кінцевій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(т/год, м3/год, м2/год).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800" i="1" dirty="0"/>
              <a:t>Визначення виробничої </a:t>
            </a:r>
            <a:r>
              <a:rPr lang="uk-UA" sz="2800" i="1" dirty="0" smtClean="0"/>
              <a:t>потужності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41024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за </a:t>
            </a:r>
            <a:r>
              <a:rPr lang="ru-RU" dirty="0" err="1" smtClean="0"/>
              <a:t>допомогою</a:t>
            </a:r>
            <a:r>
              <a:rPr lang="ru-RU" dirty="0"/>
              <a:t> </a:t>
            </a:r>
            <a:r>
              <a:rPr lang="ru-RU" dirty="0" err="1" smtClean="0"/>
              <a:t>планових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виконавчих</a:t>
            </a:r>
            <a:r>
              <a:rPr lang="ru-RU" dirty="0"/>
              <a:t> </a:t>
            </a:r>
            <a:r>
              <a:rPr lang="ru-RU" dirty="0" err="1"/>
              <a:t>балансів</a:t>
            </a:r>
            <a:r>
              <a:rPr lang="ru-RU" dirty="0"/>
              <a:t> за </a:t>
            </a:r>
            <a:r>
              <a:rPr lang="ru-RU" dirty="0" err="1"/>
              <a:t>розділами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smtClean="0"/>
              <a:t>поточного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звітності</a:t>
            </a:r>
            <a:r>
              <a:rPr lang="ru-RU" dirty="0"/>
              <a:t>, оперативного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і </a:t>
            </a:r>
            <a:r>
              <a:rPr lang="ru-RU" dirty="0" err="1"/>
              <a:t>часткових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</a:p>
          <a:p>
            <a:pPr marL="109728" indent="0" algn="just">
              <a:buNone/>
            </a:pPr>
            <a:r>
              <a:rPr lang="ru-RU" b="1" i="1" dirty="0" err="1" smtClean="0"/>
              <a:t>Загальні</a:t>
            </a:r>
            <a:r>
              <a:rPr lang="ru-RU" b="1" i="1" dirty="0" smtClean="0"/>
              <a:t> </a:t>
            </a:r>
            <a:r>
              <a:rPr lang="ru-RU" b="1" i="1" dirty="0" err="1"/>
              <a:t>показники</a:t>
            </a:r>
            <a:r>
              <a:rPr lang="ru-RU" b="1" i="1" dirty="0"/>
              <a:t> </a:t>
            </a:r>
            <a:r>
              <a:rPr lang="ru-RU" b="1" i="1" dirty="0" smtClean="0"/>
              <a:t>контролю:</a:t>
            </a:r>
          </a:p>
          <a:p>
            <a:pPr algn="just"/>
            <a:r>
              <a:rPr lang="ru-RU" dirty="0"/>
              <a:t>1. </a:t>
            </a:r>
            <a:r>
              <a:rPr lang="ru-RU" i="1" dirty="0" err="1"/>
              <a:t>Коефіцієнти</a:t>
            </a:r>
            <a:r>
              <a:rPr lang="ru-RU" i="1" dirty="0"/>
              <a:t> </a:t>
            </a:r>
            <a:r>
              <a:rPr lang="ru-RU" i="1" dirty="0" err="1"/>
              <a:t>напруженості</a:t>
            </a:r>
            <a:r>
              <a:rPr lang="ru-RU" i="1" dirty="0"/>
              <a:t> </a:t>
            </a:r>
            <a:r>
              <a:rPr lang="ru-RU" i="1" dirty="0" err="1"/>
              <a:t>виробничої</a:t>
            </a:r>
            <a:r>
              <a:rPr lang="ru-RU" i="1" dirty="0"/>
              <a:t> </a:t>
            </a:r>
            <a:r>
              <a:rPr lang="ru-RU" i="1" dirty="0" err="1" smtClean="0"/>
              <a:t>програми</a:t>
            </a:r>
            <a:endParaRPr lang="ru-RU" i="1" dirty="0" smtClean="0"/>
          </a:p>
          <a:p>
            <a:pPr algn="just"/>
            <a:r>
              <a:rPr lang="uk-UA" dirty="0"/>
              <a:t>2. </a:t>
            </a:r>
            <a:r>
              <a:rPr lang="uk-UA" i="1" dirty="0"/>
              <a:t>Рівень концентрації </a:t>
            </a:r>
            <a:r>
              <a:rPr lang="uk-UA" i="1" dirty="0" smtClean="0"/>
              <a:t>виробництва</a:t>
            </a:r>
          </a:p>
          <a:p>
            <a:pPr algn="just"/>
            <a:r>
              <a:rPr lang="uk-UA" dirty="0"/>
              <a:t>3. </a:t>
            </a:r>
            <a:r>
              <a:rPr lang="uk-UA" i="1" dirty="0"/>
              <a:t>Рівень спеціалізації виробництва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i="1" dirty="0"/>
              <a:t>Контроль виконання виробничої програми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5090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400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uk-UA" b="1" i="1" dirty="0" smtClean="0"/>
              <a:t>Виробнича структура </a:t>
            </a:r>
            <a:r>
              <a:rPr lang="uk-UA" dirty="0"/>
              <a:t>— склад </a:t>
            </a:r>
            <a:r>
              <a:rPr lang="uk-UA" dirty="0" smtClean="0"/>
              <a:t>виробничих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виробництв</a:t>
            </a:r>
            <a:r>
              <a:rPr lang="ru-RU" dirty="0"/>
              <a:t>, </a:t>
            </a:r>
            <a:r>
              <a:rPr lang="ru-RU" dirty="0" err="1"/>
              <a:t>цехів</a:t>
            </a:r>
            <a:r>
              <a:rPr lang="ru-RU" dirty="0"/>
              <a:t>, </a:t>
            </a:r>
            <a:r>
              <a:rPr lang="ru-RU" dirty="0" err="1"/>
              <a:t>господарств</a:t>
            </a:r>
            <a:r>
              <a:rPr lang="ru-RU" dirty="0" smtClean="0"/>
              <a:t>), </a:t>
            </a:r>
            <a:r>
              <a:rPr lang="uk-UA" dirty="0" smtClean="0"/>
              <a:t>їх </a:t>
            </a:r>
            <a:r>
              <a:rPr lang="uk-UA" dirty="0"/>
              <a:t>взаємозв’язок, порядок і форми кооперації, співвідношення </a:t>
            </a:r>
            <a:r>
              <a:rPr lang="uk-UA" dirty="0" smtClean="0"/>
              <a:t>щодо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територіального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 smtClean="0"/>
              <a:t>.</a:t>
            </a:r>
          </a:p>
          <a:p>
            <a:pPr marL="109728" indent="0" algn="just">
              <a:buNone/>
            </a:pPr>
            <a:r>
              <a:rPr lang="ru-RU" b="1" i="1" dirty="0" err="1"/>
              <a:t>Технологічний</a:t>
            </a:r>
            <a:r>
              <a:rPr lang="ru-RU" b="1" i="1" dirty="0"/>
              <a:t> (</a:t>
            </a:r>
            <a:r>
              <a:rPr lang="ru-RU" b="1" i="1" dirty="0" err="1"/>
              <a:t>функціональний</a:t>
            </a:r>
            <a:r>
              <a:rPr lang="ru-RU" b="1" i="1" dirty="0"/>
              <a:t>) тип </a:t>
            </a:r>
            <a:r>
              <a:rPr lang="ru-RU" b="1" i="1" dirty="0" err="1"/>
              <a:t>виробничої</a:t>
            </a:r>
            <a:r>
              <a:rPr lang="ru-RU" b="1" i="1" dirty="0"/>
              <a:t> </a:t>
            </a:r>
            <a:r>
              <a:rPr lang="ru-RU" b="1" i="1" dirty="0" err="1" smtClean="0"/>
              <a:t>структури</a:t>
            </a:r>
            <a:r>
              <a:rPr lang="ru-RU" b="1" i="1" dirty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одиничного</a:t>
            </a:r>
            <a:r>
              <a:rPr lang="ru-RU" dirty="0"/>
              <a:t> та </a:t>
            </a:r>
            <a:r>
              <a:rPr lang="ru-RU" dirty="0" err="1" smtClean="0"/>
              <a:t>дрібносерійного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/>
              <a:t>з широкою номенклатурою деталей.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78098"/>
          </a:xfrm>
        </p:spPr>
        <p:txBody>
          <a:bodyPr>
            <a:normAutofit fontScale="90000"/>
          </a:bodyPr>
          <a:lstStyle/>
          <a:p>
            <a:r>
              <a:rPr lang="uk-UA" sz="2800" i="1" dirty="0"/>
              <a:t>Формування виробничої структури підприємства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859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481328"/>
            <a:ext cx="8579296" cy="4525963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Рух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виробничій</a:t>
            </a:r>
            <a:r>
              <a:rPr lang="ru-RU" dirty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uk-UA" dirty="0" smtClean="0"/>
              <a:t>технологічного </a:t>
            </a:r>
            <a:r>
              <a:rPr lang="uk-UA" dirty="0"/>
              <a:t>типу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8856984" cy="473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33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1. </a:t>
            </a:r>
            <a:r>
              <a:rPr lang="ru-RU" b="1" dirty="0" err="1"/>
              <a:t>Сутнісні</a:t>
            </a:r>
            <a:r>
              <a:rPr lang="ru-RU" b="1" dirty="0"/>
              <a:t> характеристики та роль </a:t>
            </a:r>
            <a:r>
              <a:rPr lang="ru-RU" b="1" dirty="0" err="1"/>
              <a:t>стратегії</a:t>
            </a:r>
            <a:endParaRPr lang="ru-RU" b="1" dirty="0"/>
          </a:p>
          <a:p>
            <a:pPr marL="109728" indent="0">
              <a:buNone/>
            </a:pPr>
            <a:r>
              <a:rPr lang="ru-RU" b="1" dirty="0" err="1"/>
              <a:t>виробництва</a:t>
            </a:r>
            <a:r>
              <a:rPr lang="ru-RU" b="1" dirty="0"/>
              <a:t> в </a:t>
            </a:r>
            <a:r>
              <a:rPr lang="ru-RU" b="1" dirty="0" err="1"/>
              <a:t>досягненні</a:t>
            </a:r>
            <a:r>
              <a:rPr lang="ru-RU" b="1" dirty="0"/>
              <a:t> </a:t>
            </a:r>
            <a:r>
              <a:rPr lang="ru-RU" b="1" dirty="0" err="1"/>
              <a:t>цілей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373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b="1" i="1" dirty="0" err="1"/>
              <a:t>Предметний</a:t>
            </a:r>
            <a:r>
              <a:rPr lang="ru-RU" b="1" i="1" dirty="0"/>
              <a:t> (</a:t>
            </a:r>
            <a:r>
              <a:rPr lang="ru-RU" b="1" i="1" dirty="0" err="1"/>
              <a:t>продуктовий</a:t>
            </a:r>
            <a:r>
              <a:rPr lang="ru-RU" b="1" i="1" dirty="0"/>
              <a:t>) тип </a:t>
            </a:r>
            <a:r>
              <a:rPr lang="ru-RU" b="1" i="1" dirty="0" err="1"/>
              <a:t>виробничої</a:t>
            </a:r>
            <a:r>
              <a:rPr lang="ru-RU" b="1" i="1" dirty="0"/>
              <a:t> </a:t>
            </a:r>
            <a:r>
              <a:rPr lang="ru-RU" b="1" i="1" dirty="0" err="1"/>
              <a:t>структури</a:t>
            </a:r>
            <a:r>
              <a:rPr lang="ru-RU" b="1" i="1" dirty="0"/>
              <a:t> </a:t>
            </a:r>
            <a:r>
              <a:rPr lang="ru-RU" b="1" i="1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, </a:t>
            </a:r>
            <a:r>
              <a:rPr lang="ru-RU" dirty="0" err="1" smtClean="0"/>
              <a:t>реалізуючи</a:t>
            </a:r>
            <a:r>
              <a:rPr lang="ru-RU" dirty="0" smtClean="0"/>
              <a:t>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великосерійного</a:t>
            </a:r>
            <a:r>
              <a:rPr lang="ru-RU" dirty="0"/>
              <a:t> та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постійної</a:t>
            </a:r>
            <a:r>
              <a:rPr lang="ru-RU" dirty="0"/>
              <a:t> та </a:t>
            </a:r>
            <a:r>
              <a:rPr lang="ru-RU" dirty="0" err="1"/>
              <a:t>вузької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 smtClean="0"/>
              <a:t>. </a:t>
            </a:r>
            <a:r>
              <a:rPr lang="ru-RU" dirty="0"/>
              <a:t>За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 та цехи </a:t>
            </a:r>
            <a:r>
              <a:rPr lang="ru-RU" dirty="0" err="1"/>
              <a:t>спеціалізуються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виготовленні</a:t>
            </a:r>
            <a:r>
              <a:rPr lang="ru-RU" dirty="0" smtClean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на </a:t>
            </a:r>
            <a:r>
              <a:rPr lang="ru-RU" dirty="0" err="1" smtClean="0"/>
              <a:t>автомобільному</a:t>
            </a:r>
            <a:r>
              <a:rPr lang="ru-RU" dirty="0" smtClean="0"/>
              <a:t> </a:t>
            </a:r>
            <a:r>
              <a:rPr lang="ru-RU" dirty="0" err="1" smtClean="0"/>
              <a:t>заводі</a:t>
            </a:r>
            <a:r>
              <a:rPr lang="ru-RU" dirty="0" smtClean="0"/>
              <a:t> </a:t>
            </a:r>
            <a:r>
              <a:rPr lang="ru-RU" dirty="0" err="1"/>
              <a:t>створюють</a:t>
            </a:r>
            <a:r>
              <a:rPr lang="ru-RU" dirty="0"/>
              <a:t> цехи </a:t>
            </a:r>
            <a:r>
              <a:rPr lang="ru-RU" dirty="0" err="1"/>
              <a:t>двигунів</a:t>
            </a:r>
            <a:r>
              <a:rPr lang="ru-RU" dirty="0"/>
              <a:t>, </a:t>
            </a:r>
            <a:r>
              <a:rPr lang="ru-RU" dirty="0" err="1"/>
              <a:t>шасі</a:t>
            </a:r>
            <a:r>
              <a:rPr lang="ru-RU" dirty="0"/>
              <a:t>, рам </a:t>
            </a:r>
            <a:r>
              <a:rPr lang="ru-RU" dirty="0" err="1"/>
              <a:t>тощо</a:t>
            </a:r>
            <a:r>
              <a:rPr lang="ru-RU" dirty="0" smtClean="0"/>
              <a:t>. </a:t>
            </a:r>
            <a:r>
              <a:rPr lang="uk-UA" dirty="0" smtClean="0"/>
              <a:t>Обладнання </a:t>
            </a:r>
            <a:r>
              <a:rPr lang="ru-RU" dirty="0" smtClean="0"/>
              <a:t>в </a:t>
            </a:r>
            <a:r>
              <a:rPr lang="ru-RU" dirty="0"/>
              <a:t>цехах </a:t>
            </a:r>
            <a:r>
              <a:rPr lang="ru-RU" dirty="0" err="1"/>
              <a:t>розміщують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 smtClean="0"/>
              <a:t>виконання</a:t>
            </a:r>
            <a:r>
              <a:rPr lang="ru-RU" dirty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прямолінійність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0573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1"/>
            <a:ext cx="9036493" cy="504056"/>
          </a:xfrm>
        </p:spPr>
        <p:txBody>
          <a:bodyPr>
            <a:noAutofit/>
          </a:bodyPr>
          <a:lstStyle/>
          <a:p>
            <a:r>
              <a:rPr lang="ru-RU" sz="2400" dirty="0" err="1"/>
              <a:t>Варіант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предметної</a:t>
            </a:r>
            <a:r>
              <a:rPr lang="ru-RU" sz="2400" dirty="0"/>
              <a:t> </a:t>
            </a:r>
            <a:r>
              <a:rPr lang="ru-RU" sz="2400" dirty="0" err="1" smtClean="0"/>
              <a:t>виробничої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структури</a:t>
            </a:r>
            <a:endParaRPr lang="uk-UA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50879" y="-1206664"/>
            <a:ext cx="4949741" cy="903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83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65312"/>
            <a:ext cx="8327776" cy="619268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b="1" i="1" dirty="0" err="1"/>
              <a:t>Мішаний</a:t>
            </a:r>
            <a:r>
              <a:rPr lang="ru-RU" b="1" i="1" dirty="0"/>
              <a:t> (предметно-</a:t>
            </a:r>
            <a:r>
              <a:rPr lang="ru-RU" b="1" i="1" dirty="0" err="1"/>
              <a:t>технологічний</a:t>
            </a:r>
            <a:r>
              <a:rPr lang="ru-RU" b="1" i="1" dirty="0"/>
              <a:t>) тип </a:t>
            </a:r>
            <a:r>
              <a:rPr lang="ru-RU" b="1" i="1" dirty="0" err="1"/>
              <a:t>виробничої</a:t>
            </a:r>
            <a:r>
              <a:rPr lang="ru-RU" b="1" i="1" dirty="0"/>
              <a:t> </a:t>
            </a:r>
            <a:r>
              <a:rPr lang="ru-RU" b="1" i="1" dirty="0" err="1" smtClean="0"/>
              <a:t>струк</a:t>
            </a:r>
            <a:r>
              <a:rPr lang="ru-RU" b="1" i="1" dirty="0" smtClean="0"/>
              <a:t> тури </a:t>
            </a:r>
            <a:r>
              <a:rPr lang="ru-RU" dirty="0" err="1"/>
              <a:t>властивий</a:t>
            </a:r>
            <a:r>
              <a:rPr lang="ru-RU" dirty="0"/>
              <a:t> великим </a:t>
            </a:r>
            <a:r>
              <a:rPr lang="ru-RU" dirty="0" err="1"/>
              <a:t>машинобудівним</a:t>
            </a:r>
            <a:r>
              <a:rPr lang="ru-RU" dirty="0"/>
              <a:t> </a:t>
            </a:r>
            <a:r>
              <a:rPr lang="ru-RU" dirty="0" err="1"/>
              <a:t>підприємствам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реалізують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/>
              <a:t>масового</a:t>
            </a:r>
            <a:r>
              <a:rPr lang="ru-RU" dirty="0"/>
              <a:t> та </a:t>
            </a:r>
            <a:r>
              <a:rPr lang="ru-RU" dirty="0" err="1"/>
              <a:t>серійного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 smtClean="0"/>
              <a:t>.</a:t>
            </a:r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b="1" i="1" dirty="0" err="1"/>
              <a:t>Концентричний</a:t>
            </a:r>
            <a:r>
              <a:rPr lang="ru-RU" b="1" i="1" dirty="0"/>
              <a:t> тип </a:t>
            </a:r>
            <a:r>
              <a:rPr lang="ru-RU" b="1" i="1" dirty="0" err="1"/>
              <a:t>виробничої</a:t>
            </a:r>
            <a:r>
              <a:rPr lang="ru-RU" b="1" i="1" dirty="0"/>
              <a:t> </a:t>
            </a:r>
            <a:r>
              <a:rPr lang="ru-RU" b="1" i="1" dirty="0" err="1"/>
              <a:t>структури</a:t>
            </a:r>
            <a:r>
              <a:rPr lang="ru-RU" b="1" i="1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/>
              <a:t>продукції</a:t>
            </a:r>
            <a:r>
              <a:rPr lang="ru-RU" dirty="0"/>
              <a:t>, яку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транспортувати</a:t>
            </a:r>
            <a:r>
              <a:rPr lang="ru-RU" dirty="0"/>
              <a:t>, </a:t>
            </a:r>
            <a:r>
              <a:rPr lang="ru-RU" dirty="0" err="1"/>
              <a:t>переміщувати</a:t>
            </a:r>
            <a:r>
              <a:rPr lang="ru-RU" dirty="0"/>
              <a:t> (</a:t>
            </a:r>
            <a:r>
              <a:rPr lang="ru-RU" dirty="0" err="1"/>
              <a:t>літаків</a:t>
            </a:r>
            <a:r>
              <a:rPr lang="ru-RU" dirty="0"/>
              <a:t>, суден, </a:t>
            </a:r>
            <a:r>
              <a:rPr lang="ru-RU" dirty="0" err="1"/>
              <a:t>будинків</a:t>
            </a:r>
            <a:r>
              <a:rPr lang="ru-RU" dirty="0"/>
              <a:t>, </a:t>
            </a:r>
            <a:r>
              <a:rPr lang="ru-RU" dirty="0" err="1" smtClean="0"/>
              <a:t>мостів</a:t>
            </a:r>
            <a:r>
              <a:rPr lang="ru-RU" dirty="0" smtClean="0"/>
              <a:t> </a:t>
            </a:r>
            <a:r>
              <a:rPr lang="uk-UA" dirty="0" smtClean="0"/>
              <a:t>тощо</a:t>
            </a:r>
            <a:r>
              <a:rPr lang="uk-UA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8011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00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— </a:t>
            </a:r>
            <a:r>
              <a:rPr lang="uk-UA" dirty="0"/>
              <a:t>це довгострокова комплексна </a:t>
            </a:r>
            <a:r>
              <a:rPr lang="uk-UA" dirty="0" smtClean="0"/>
              <a:t>програма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продукту </a:t>
            </a:r>
            <a:r>
              <a:rPr lang="ru-RU" dirty="0" err="1"/>
              <a:t>організації</a:t>
            </a:r>
            <a:r>
              <a:rPr lang="ru-RU" dirty="0"/>
              <a:t>; </a:t>
            </a:r>
            <a:r>
              <a:rPr lang="ru-RU" dirty="0" err="1" smtClean="0"/>
              <a:t>загальна</a:t>
            </a:r>
            <a:r>
              <a:rPr lang="ru-RU" dirty="0"/>
              <a:t>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за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 smtClean="0"/>
              <a:t>обмежень</a:t>
            </a:r>
            <a:r>
              <a:rPr lang="ru-RU" dirty="0"/>
              <a:t> </a:t>
            </a:r>
            <a:r>
              <a:rPr lang="uk-UA" dirty="0" smtClean="0"/>
              <a:t>у </a:t>
            </a:r>
            <a:r>
              <a:rPr lang="uk-UA" dirty="0"/>
              <a:t>ресурсах</a:t>
            </a:r>
            <a:r>
              <a:rPr lang="uk-UA" dirty="0" smtClean="0"/>
              <a:t>.</a:t>
            </a:r>
          </a:p>
          <a:p>
            <a:pPr marL="109728" indent="0" algn="just">
              <a:buNone/>
            </a:pPr>
            <a:endParaRPr lang="uk-UA" dirty="0" smtClean="0"/>
          </a:p>
          <a:p>
            <a:pPr marL="109728" indent="0" algn="just">
              <a:buNone/>
            </a:pPr>
            <a:r>
              <a:rPr lang="uk-UA" dirty="0" smtClean="0"/>
              <a:t>Відповідають за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ланки та </a:t>
            </a:r>
            <a:r>
              <a:rPr lang="ru-RU" dirty="0" err="1" smtClean="0"/>
              <a:t>виробничі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лінійні</a:t>
            </a:r>
            <a:r>
              <a:rPr lang="ru-RU" dirty="0"/>
              <a:t>) </a:t>
            </a:r>
            <a:r>
              <a:rPr lang="ru-RU" dirty="0" err="1"/>
              <a:t>менеджери</a:t>
            </a:r>
            <a:r>
              <a:rPr lang="ru-RU" dirty="0"/>
              <a:t>,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та </a:t>
            </a:r>
            <a:r>
              <a:rPr lang="ru-RU" dirty="0" err="1" smtClean="0"/>
              <a:t>затверджує</a:t>
            </a:r>
            <a:r>
              <a:rPr lang="ru-RU" dirty="0"/>
              <a:t> </a:t>
            </a:r>
            <a:r>
              <a:rPr lang="uk-UA" dirty="0" smtClean="0"/>
              <a:t>вище </a:t>
            </a:r>
            <a:r>
              <a:rPr lang="uk-UA" dirty="0"/>
              <a:t>керівництво.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Стратегія</a:t>
            </a:r>
            <a:r>
              <a:rPr lang="ru-RU" i="1" dirty="0" smtClean="0"/>
              <a:t> </a:t>
            </a:r>
            <a:r>
              <a:rPr lang="ru-RU" i="1" dirty="0" err="1" smtClean="0"/>
              <a:t>виробництва</a:t>
            </a:r>
            <a:r>
              <a:rPr lang="ru-RU" i="1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7085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>
            <a:normAutofit/>
          </a:bodyPr>
          <a:lstStyle/>
          <a:p>
            <a:r>
              <a:rPr lang="uk-UA" dirty="0"/>
              <a:t>1) </a:t>
            </a:r>
            <a:r>
              <a:rPr lang="uk-UA" i="1" dirty="0"/>
              <a:t>зменшення виробничих витрат</a:t>
            </a:r>
            <a:r>
              <a:rPr lang="uk-UA" dirty="0" smtClean="0"/>
              <a:t>.</a:t>
            </a:r>
          </a:p>
          <a:p>
            <a:r>
              <a:rPr lang="uk-UA" dirty="0"/>
              <a:t>2) </a:t>
            </a:r>
            <a:r>
              <a:rPr lang="uk-UA" i="1" dirty="0"/>
              <a:t>підвищення якості </a:t>
            </a:r>
            <a:r>
              <a:rPr lang="uk-UA" i="1" dirty="0" smtClean="0"/>
              <a:t>виробництва</a:t>
            </a:r>
          </a:p>
          <a:p>
            <a:r>
              <a:rPr lang="ru-RU" dirty="0"/>
              <a:t>3) </a:t>
            </a:r>
            <a:r>
              <a:rPr lang="ru-RU" i="1" dirty="0" err="1"/>
              <a:t>досягнення</a:t>
            </a:r>
            <a:r>
              <a:rPr lang="ru-RU" i="1" dirty="0"/>
              <a:t> </a:t>
            </a:r>
            <a:r>
              <a:rPr lang="ru-RU" i="1" dirty="0" err="1"/>
              <a:t>високої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</a:t>
            </a:r>
            <a:r>
              <a:rPr lang="ru-RU" i="1" dirty="0" err="1" smtClean="0"/>
              <a:t>постачання</a:t>
            </a:r>
            <a:endParaRPr lang="ru-RU" i="1" dirty="0" smtClean="0"/>
          </a:p>
          <a:p>
            <a:r>
              <a:rPr lang="uk-UA" dirty="0"/>
              <a:t>4) </a:t>
            </a:r>
            <a:r>
              <a:rPr lang="uk-UA" i="1" dirty="0"/>
              <a:t>досягнення відповідності виробництва попиту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err="1"/>
              <a:t>Виробнича</a:t>
            </a:r>
            <a:r>
              <a:rPr lang="ru-RU" sz="2800" b="0" dirty="0"/>
              <a:t> </a:t>
            </a:r>
            <a:r>
              <a:rPr lang="ru-RU" sz="2800" b="0" dirty="0" err="1"/>
              <a:t>стратегія</a:t>
            </a:r>
            <a:r>
              <a:rPr lang="ru-RU" sz="2800" b="0" dirty="0"/>
              <a:t> — </a:t>
            </a:r>
            <a:r>
              <a:rPr lang="ru-RU" sz="2800" b="0" dirty="0" err="1"/>
              <a:t>спосіб</a:t>
            </a:r>
            <a:r>
              <a:rPr lang="ru-RU" sz="2800" b="0" dirty="0"/>
              <a:t> </a:t>
            </a:r>
            <a:r>
              <a:rPr lang="ru-RU" sz="2800" b="0" dirty="0" err="1"/>
              <a:t>досягнення</a:t>
            </a:r>
            <a:r>
              <a:rPr lang="ru-RU" sz="2800" b="0" dirty="0"/>
              <a:t> </a:t>
            </a:r>
            <a:r>
              <a:rPr lang="ru-RU" sz="2800" b="0" i="1" dirty="0" err="1"/>
              <a:t>стратегічних</a:t>
            </a:r>
            <a:r>
              <a:rPr lang="ru-RU" sz="2800" b="0" i="1" dirty="0"/>
              <a:t> </a:t>
            </a:r>
            <a:r>
              <a:rPr lang="ru-RU" sz="2800" b="0" i="1" dirty="0" err="1" smtClean="0"/>
              <a:t>виробничих</a:t>
            </a:r>
            <a:r>
              <a:rPr lang="ru-RU" sz="2800" b="0" i="1" dirty="0" smtClean="0"/>
              <a:t> </a:t>
            </a:r>
            <a:r>
              <a:rPr lang="uk-UA" sz="2800" b="0" i="1" dirty="0" smtClean="0"/>
              <a:t>цілей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30714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1206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/>
              <a:t>Основу </a:t>
            </a:r>
            <a:r>
              <a:rPr lang="uk-UA" b="1" dirty="0"/>
              <a:t>ефективної </a:t>
            </a:r>
            <a:r>
              <a:rPr lang="uk-UA" b="1" dirty="0" smtClean="0"/>
              <a:t>виробничої стратегії </a:t>
            </a:r>
            <a:r>
              <a:rPr lang="uk-UA" dirty="0"/>
              <a:t>становлять такі </a:t>
            </a:r>
            <a:r>
              <a:rPr lang="uk-UA" b="1" i="1" dirty="0"/>
              <a:t>чинники</a:t>
            </a:r>
            <a:r>
              <a:rPr lang="uk-UA" b="1" dirty="0"/>
              <a:t>:</a:t>
            </a:r>
          </a:p>
          <a:p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 smtClean="0"/>
              <a:t>досліджень</a:t>
            </a:r>
            <a:r>
              <a:rPr lang="uk-UA" dirty="0" smtClean="0"/>
              <a:t>;</a:t>
            </a:r>
          </a:p>
          <a:p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/>
              <a:t>собівартість</a:t>
            </a:r>
            <a:r>
              <a:rPr lang="ru-RU" dirty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 smtClean="0"/>
              <a:t>виробничих</a:t>
            </a:r>
            <a:r>
              <a:rPr lang="ru-RU" dirty="0"/>
              <a:t> </a:t>
            </a:r>
            <a:r>
              <a:rPr lang="ru-RU" dirty="0" err="1" smtClean="0"/>
              <a:t>потужностей</a:t>
            </a:r>
            <a:r>
              <a:rPr lang="uk-UA" dirty="0" smtClean="0"/>
              <a:t>;</a:t>
            </a:r>
            <a:endParaRPr lang="uk-UA" dirty="0"/>
          </a:p>
          <a:p>
            <a:r>
              <a:rPr lang="ru-RU" dirty="0" err="1" smtClean="0"/>
              <a:t>вигідне</a:t>
            </a:r>
            <a:r>
              <a:rPr lang="ru-RU" dirty="0" smtClean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uk-UA" dirty="0" smtClean="0"/>
              <a:t>;</a:t>
            </a:r>
            <a:endParaRPr lang="uk-UA" dirty="0"/>
          </a:p>
          <a:p>
            <a:r>
              <a:rPr lang="ru-RU" dirty="0" smtClean="0"/>
              <a:t>доступ </a:t>
            </a:r>
            <a:r>
              <a:rPr lang="ru-RU" dirty="0"/>
              <a:t>до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дешевої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;</a:t>
            </a:r>
          </a:p>
          <a:p>
            <a:r>
              <a:rPr lang="uk-UA" dirty="0" smtClean="0"/>
              <a:t>висока </a:t>
            </a:r>
            <a:r>
              <a:rPr lang="uk-UA" dirty="0"/>
              <a:t>продуктивність </a:t>
            </a:r>
            <a:r>
              <a:rPr lang="uk-UA" dirty="0" smtClean="0"/>
              <a:t>праці;</a:t>
            </a:r>
          </a:p>
          <a:p>
            <a:r>
              <a:rPr lang="ru-RU" dirty="0" err="1" smtClean="0"/>
              <a:t>гнучке</a:t>
            </a:r>
            <a:r>
              <a:rPr lang="ru-RU" dirty="0" smtClean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 smtClean="0"/>
              <a:t>швидко</a:t>
            </a:r>
            <a:r>
              <a:rPr lang="ru-RU" dirty="0"/>
              <a:t> </a:t>
            </a:r>
            <a:r>
              <a:rPr lang="uk-UA" dirty="0" smtClean="0"/>
              <a:t>реагувати </a:t>
            </a:r>
            <a:r>
              <a:rPr lang="uk-UA" dirty="0"/>
              <a:t>на зміни </a:t>
            </a:r>
            <a:r>
              <a:rPr lang="uk-UA" dirty="0" smtClean="0"/>
              <a:t>попиту.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0083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68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3200" dirty="0"/>
              <a:t>За </a:t>
            </a:r>
            <a:r>
              <a:rPr lang="ru-RU" sz="3200" dirty="0" err="1"/>
              <a:t>сучасних</a:t>
            </a:r>
            <a:r>
              <a:rPr lang="ru-RU" sz="3200" dirty="0"/>
              <a:t> умов </a:t>
            </a:r>
            <a:r>
              <a:rPr lang="ru-RU" sz="3200" dirty="0" err="1"/>
              <a:t>гострої</a:t>
            </a:r>
            <a:r>
              <a:rPr lang="ru-RU" sz="3200" dirty="0"/>
              <a:t> </a:t>
            </a:r>
            <a:r>
              <a:rPr lang="ru-RU" sz="3200" dirty="0" err="1"/>
              <a:t>міжнародної</a:t>
            </a:r>
            <a:r>
              <a:rPr lang="ru-RU" sz="3200" dirty="0"/>
              <a:t> </a:t>
            </a:r>
            <a:r>
              <a:rPr lang="ru-RU" sz="3200" dirty="0" err="1"/>
              <a:t>конкуренції</a:t>
            </a:r>
            <a:r>
              <a:rPr lang="ru-RU" sz="3200" dirty="0"/>
              <a:t> </a:t>
            </a:r>
            <a:r>
              <a:rPr lang="ru-RU" sz="3200" dirty="0" err="1" smtClean="0"/>
              <a:t>ефективні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стратегії</a:t>
            </a:r>
            <a:r>
              <a:rPr lang="ru-RU" sz="3200" dirty="0" smtClean="0"/>
              <a:t> </a:t>
            </a:r>
            <a:r>
              <a:rPr lang="ru-RU" sz="3200" dirty="0" err="1"/>
              <a:t>виробництва</a:t>
            </a:r>
            <a:r>
              <a:rPr lang="ru-RU" sz="3200" dirty="0"/>
              <a:t> </a:t>
            </a:r>
            <a:r>
              <a:rPr lang="ru-RU" sz="3200" dirty="0" err="1"/>
              <a:t>ґрунтуються</a:t>
            </a:r>
            <a:r>
              <a:rPr lang="ru-RU" sz="3200" dirty="0"/>
              <a:t> на </a:t>
            </a:r>
            <a:r>
              <a:rPr lang="ru-RU" sz="3200" dirty="0" err="1"/>
              <a:t>дотриманні</a:t>
            </a:r>
            <a:r>
              <a:rPr lang="ru-RU" sz="3200" dirty="0"/>
              <a:t> </a:t>
            </a:r>
            <a:r>
              <a:rPr lang="ru-RU" sz="3200" dirty="0" err="1"/>
              <a:t>трьох</a:t>
            </a:r>
            <a:r>
              <a:rPr lang="ru-RU" sz="3200" dirty="0"/>
              <a:t> </a:t>
            </a:r>
            <a:r>
              <a:rPr lang="ru-RU" sz="3200" dirty="0" err="1" smtClean="0"/>
              <a:t>важливих</a:t>
            </a:r>
            <a:r>
              <a:rPr lang="ru-RU" sz="3200" dirty="0" smtClean="0"/>
              <a:t> </a:t>
            </a:r>
            <a:r>
              <a:rPr lang="uk-UA" sz="3200" b="1" i="1" dirty="0" smtClean="0"/>
              <a:t>організаційних </a:t>
            </a:r>
            <a:r>
              <a:rPr lang="uk-UA" sz="3200" b="1" i="1" dirty="0"/>
              <a:t>принципів</a:t>
            </a:r>
            <a:r>
              <a:rPr lang="uk-UA" sz="3200" dirty="0" smtClean="0"/>
              <a:t>: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/>
              <a:t>1) </a:t>
            </a:r>
            <a:r>
              <a:rPr lang="uk-UA" sz="3200" i="1" dirty="0"/>
              <a:t>виробництво “точно вчасно</a:t>
            </a:r>
            <a:r>
              <a:rPr lang="uk-UA" sz="3200" i="1" dirty="0" smtClean="0"/>
              <a:t>”</a:t>
            </a:r>
            <a:r>
              <a:rPr lang="uk-UA" sz="3200" dirty="0" smtClean="0"/>
              <a:t>,</a:t>
            </a:r>
          </a:p>
          <a:p>
            <a:pPr algn="just"/>
            <a:r>
              <a:rPr lang="ru-RU" sz="3200" dirty="0"/>
              <a:t>2) </a:t>
            </a:r>
            <a:r>
              <a:rPr lang="ru-RU" sz="3200" i="1" dirty="0" err="1"/>
              <a:t>робити</a:t>
            </a:r>
            <a:r>
              <a:rPr lang="ru-RU" sz="3200" i="1" dirty="0"/>
              <a:t> все правильно з </a:t>
            </a:r>
            <a:r>
              <a:rPr lang="ru-RU" sz="3200" i="1" dirty="0" err="1"/>
              <a:t>першого</a:t>
            </a:r>
            <a:r>
              <a:rPr lang="ru-RU" sz="3200" i="1" dirty="0"/>
              <a:t> </a:t>
            </a:r>
            <a:r>
              <a:rPr lang="ru-RU" sz="3200" i="1" dirty="0" smtClean="0"/>
              <a:t>разу,</a:t>
            </a:r>
          </a:p>
          <a:p>
            <a:pPr algn="just"/>
            <a:r>
              <a:rPr lang="uk-UA" sz="3200" dirty="0"/>
              <a:t>3) </a:t>
            </a:r>
            <a:r>
              <a:rPr lang="uk-UA" sz="3200" i="1" dirty="0"/>
              <a:t>комплексного профілактичного </a:t>
            </a:r>
            <a:r>
              <a:rPr lang="uk-UA" sz="3200" i="1" dirty="0" smtClean="0"/>
              <a:t>обслуговування.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26702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uk-UA" b="1" dirty="0"/>
              <a:t>Типи стратегій виробництва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263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5199800"/>
              </p:ext>
            </p:extLst>
          </p:nvPr>
        </p:nvGraphicFramePr>
        <p:xfrm>
          <a:off x="0" y="227468"/>
          <a:ext cx="914400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483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329</TotalTime>
  <Words>1408</Words>
  <Application>Microsoft Office PowerPoint</Application>
  <PresentationFormat>Экран (4:3)</PresentationFormat>
  <Paragraphs>124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Функціональні стратегії.  </vt:lpstr>
      <vt:lpstr>Слайд 2</vt:lpstr>
      <vt:lpstr>Слайд 3</vt:lpstr>
      <vt:lpstr>Стратегія виробництва </vt:lpstr>
      <vt:lpstr>Виробнича стратегія — спосіб досягнення стратегічних виробничих цілей</vt:lpstr>
      <vt:lpstr>Слайд 6</vt:lpstr>
      <vt:lpstr>Слайд 7</vt:lpstr>
      <vt:lpstr>Слайд 8</vt:lpstr>
      <vt:lpstr>Слайд 9</vt:lpstr>
      <vt:lpstr>Стратегії концентрації, спеціалізації і комбінування</vt:lpstr>
      <vt:lpstr>Стратегії одиничного, серійного, масового та безупинного виробництва</vt:lpstr>
      <vt:lpstr>Стратегії одиничного, серійного, масового та безупинного виробництва</vt:lpstr>
      <vt:lpstr>Стратегія постійного вдосконалення продукції та процесів (система “Kaizen”)</vt:lpstr>
      <vt:lpstr>Стратегія скорочення тривалості виробничого циклу</vt:lpstr>
      <vt:lpstr>Слайд 15</vt:lpstr>
      <vt:lpstr>Стратегія автоматизації виробничих процесів</vt:lpstr>
      <vt:lpstr>Варіанти стратегії автоматизації виробництва</vt:lpstr>
      <vt:lpstr>Стратегії управління матеріальними потоками у виробництві</vt:lpstr>
      <vt:lpstr>Стратегія виштовхування виробів </vt:lpstr>
      <vt:lpstr>Стратегія виштовхування виробів</vt:lpstr>
      <vt:lpstr>Стратегія витягування виробів </vt:lpstr>
      <vt:lpstr>Стратегія витягування виробів</vt:lpstr>
      <vt:lpstr>Слайд 23</vt:lpstr>
      <vt:lpstr>Слайд 24</vt:lpstr>
      <vt:lpstr>Розробка виробничої програми</vt:lpstr>
      <vt:lpstr>Визначення виробничої потужності</vt:lpstr>
      <vt:lpstr>Контроль виконання виробничої програми</vt:lpstr>
      <vt:lpstr>Формування виробничої структури підприємства</vt:lpstr>
      <vt:lpstr>Рух предметів праці у виробничій структурі технологічного типу</vt:lpstr>
      <vt:lpstr>Слайд 30</vt:lpstr>
      <vt:lpstr>Варіант організації предметної виробничої структури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7-1.</dc:title>
  <dc:creator>Лена</dc:creator>
  <cp:lastModifiedBy>Admin</cp:lastModifiedBy>
  <cp:revision>37</cp:revision>
  <dcterms:created xsi:type="dcterms:W3CDTF">2014-11-08T07:29:13Z</dcterms:created>
  <dcterms:modified xsi:type="dcterms:W3CDTF">2023-04-11T15:09:16Z</dcterms:modified>
</cp:coreProperties>
</file>