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4" r:id="rId3"/>
    <p:sldId id="275" r:id="rId4"/>
    <p:sldId id="276" r:id="rId5"/>
    <p:sldId id="277" r:id="rId6"/>
    <p:sldId id="259" r:id="rId7"/>
    <p:sldId id="278" r:id="rId8"/>
    <p:sldId id="258" r:id="rId9"/>
    <p:sldId id="261" r:id="rId10"/>
    <p:sldId id="279" r:id="rId11"/>
    <p:sldId id="280" r:id="rId12"/>
    <p:sldId id="281" r:id="rId13"/>
    <p:sldId id="260" r:id="rId14"/>
    <p:sldId id="267" r:id="rId15"/>
    <p:sldId id="269" r:id="rId16"/>
    <p:sldId id="271" r:id="rId17"/>
    <p:sldId id="282" r:id="rId18"/>
    <p:sldId id="273" r:id="rId19"/>
    <p:sldId id="284" r:id="rId2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Помірний стиль 4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й трикут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/>
              <a:t>Зразок підзаголовка</a:t>
            </a:r>
            <a:endParaRPr kumimoji="0" lang="en-US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іліні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іліні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іліні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 сполучна ліні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6E06FC-AF22-4D12-A17C-6684F20AE82B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D2B059C-857D-4302-B0A1-00DF3123722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06FC-AF22-4D12-A17C-6684F20AE82B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059C-857D-4302-B0A1-00DF3123722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06FC-AF22-4D12-A17C-6684F20AE82B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059C-857D-4302-B0A1-00DF3123722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06FC-AF22-4D12-A17C-6684F20AE82B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059C-857D-4302-B0A1-00DF3123722D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uk-UA"/>
              <a:t>Зразок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06FC-AF22-4D12-A17C-6684F20AE82B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059C-857D-4302-B0A1-00DF3123722D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06FC-AF22-4D12-A17C-6684F20AE82B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059C-857D-4302-B0A1-00DF3123722D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uk-UA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06FC-AF22-4D12-A17C-6684F20AE82B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059C-857D-4302-B0A1-00DF3123722D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06FC-AF22-4D12-A17C-6684F20AE82B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059C-857D-4302-B0A1-00DF3123722D}" type="slidenum">
              <a:rPr lang="uk-UA" smtClean="0"/>
              <a:t>‹#›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uk-UA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06FC-AF22-4D12-A17C-6684F20AE82B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059C-857D-4302-B0A1-00DF3123722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36E06FC-AF22-4D12-A17C-6684F20AE82B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059C-857D-4302-B0A1-00DF3123722D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uk-UA"/>
              <a:t>Зразок тексту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36E06FC-AF22-4D12-A17C-6684F20AE82B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D2B059C-857D-4302-B0A1-00DF3123722D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іліні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кутний трикут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 сполучна ліні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іліні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іліні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кутний трикут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 сполучна ліні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/>
              <a:t>Зразок тексту</a:t>
            </a:r>
          </a:p>
          <a:p>
            <a:pPr lvl="1" eaLnBrk="1" latinLnBrk="0" hangingPunct="1"/>
            <a:r>
              <a:rPr kumimoji="0" lang="uk-UA"/>
              <a:t>Другий рівень</a:t>
            </a:r>
          </a:p>
          <a:p>
            <a:pPr lvl="2" eaLnBrk="1" latinLnBrk="0" hangingPunct="1"/>
            <a:r>
              <a:rPr kumimoji="0" lang="uk-UA"/>
              <a:t>Третій рівень</a:t>
            </a:r>
          </a:p>
          <a:p>
            <a:pPr lvl="3" eaLnBrk="1" latinLnBrk="0" hangingPunct="1"/>
            <a:r>
              <a:rPr kumimoji="0" lang="uk-UA"/>
              <a:t>Четвертий рівень</a:t>
            </a:r>
          </a:p>
          <a:p>
            <a:pPr lvl="4" eaLnBrk="1" latinLnBrk="0" hangingPunct="1"/>
            <a:r>
              <a:rPr kumimoji="0" lang="uk-UA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36E06FC-AF22-4D12-A17C-6684F20AE82B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D2B059C-857D-4302-B0A1-00DF3123722D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1"/>
            <a:ext cx="8276456" cy="1152128"/>
          </a:xfrm>
        </p:spPr>
        <p:txBody>
          <a:bodyPr/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Системна методологія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79512" y="2276872"/>
            <a:ext cx="8856984" cy="2534439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uk-UA" sz="3200" b="1" dirty="0"/>
              <a:t>Наукові підходи до вивчення систем</a:t>
            </a:r>
          </a:p>
          <a:p>
            <a:pPr marL="514350" indent="-514350" algn="just">
              <a:buAutoNum type="arabicPeriod"/>
            </a:pPr>
            <a:r>
              <a:rPr lang="uk-UA" sz="3200" b="1" dirty="0"/>
              <a:t>Види систем</a:t>
            </a:r>
          </a:p>
          <a:p>
            <a:pPr marL="514350" indent="-514350" algn="just">
              <a:buAutoNum type="arabicPeriod"/>
            </a:pPr>
            <a:r>
              <a:rPr lang="uk-UA" sz="3200" b="1" dirty="0"/>
              <a:t>Основні властивості та закономірності систем</a:t>
            </a:r>
          </a:p>
          <a:p>
            <a:pPr algn="just"/>
            <a:endParaRPr lang="en-US" sz="3200" b="1" dirty="0"/>
          </a:p>
          <a:p>
            <a:pPr marL="514350" indent="-514350" algn="just">
              <a:buAutoNum type="arabicPeriod"/>
            </a:pPr>
            <a:endParaRPr lang="uk-UA" sz="3200" b="1" dirty="0"/>
          </a:p>
        </p:txBody>
      </p:sp>
    </p:spTree>
    <p:extLst>
      <p:ext uri="{BB962C8B-B14F-4D97-AF65-F5344CB8AC3E}">
        <p14:creationId xmlns:p14="http://schemas.microsoft.com/office/powerpoint/2010/main" val="1880704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ідзаголовок 2"/>
          <p:cNvSpPr txBox="1">
            <a:spLocks/>
          </p:cNvSpPr>
          <p:nvPr/>
        </p:nvSpPr>
        <p:spPr>
          <a:xfrm>
            <a:off x="172244" y="620688"/>
            <a:ext cx="8278688" cy="5760639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uk-UA" sz="2400" u="sng" cap="all" dirty="0"/>
              <a:t>Властивості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err="1"/>
              <a:t>стохастичність</a:t>
            </a:r>
            <a:r>
              <a:rPr lang="ru-RU" sz="2400" dirty="0"/>
              <a:t> </a:t>
            </a:r>
            <a:r>
              <a:rPr lang="ru-RU" sz="2400" dirty="0" err="1"/>
              <a:t>поведінки</a:t>
            </a:r>
            <a:r>
              <a:rPr lang="ru-RU" sz="2400" dirty="0"/>
              <a:t> (</a:t>
            </a:r>
            <a:r>
              <a:rPr lang="ru-RU" sz="2400" dirty="0" err="1"/>
              <a:t>дія</a:t>
            </a:r>
            <a:r>
              <a:rPr lang="ru-RU" sz="2400" dirty="0"/>
              <a:t> </a:t>
            </a:r>
            <a:r>
              <a:rPr lang="ru-RU" sz="2400" dirty="0" err="1"/>
              <a:t>випадкових</a:t>
            </a:r>
            <a:r>
              <a:rPr lang="ru-RU" sz="2400" dirty="0"/>
              <a:t> факторов - </a:t>
            </a:r>
            <a:r>
              <a:rPr lang="ru-RU" sz="2400" dirty="0" err="1"/>
              <a:t>визначальна</a:t>
            </a:r>
            <a:r>
              <a:rPr lang="ru-RU" sz="2400" dirty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err="1"/>
              <a:t>нестаціонарність</a:t>
            </a:r>
            <a:r>
              <a:rPr lang="ru-RU" sz="2400" dirty="0"/>
              <a:t> </a:t>
            </a:r>
            <a:r>
              <a:rPr lang="ru-RU" sz="2400" dirty="0" err="1"/>
              <a:t>параметрів</a:t>
            </a:r>
            <a:r>
              <a:rPr lang="ru-RU" sz="2400" dirty="0"/>
              <a:t> і </a:t>
            </a:r>
            <a:r>
              <a:rPr lang="ru-RU" sz="2400" dirty="0" err="1"/>
              <a:t>процесів</a:t>
            </a:r>
            <a:endParaRPr lang="ru-RU" sz="2400" dirty="0"/>
          </a:p>
          <a:p>
            <a:pPr>
              <a:buFont typeface="Arial" pitchFamily="34" charset="0"/>
              <a:buChar char="•"/>
            </a:pPr>
            <a:r>
              <a:rPr lang="ru-RU" sz="2400" dirty="0" err="1"/>
              <a:t>неможливо</a:t>
            </a:r>
            <a:r>
              <a:rPr lang="ru-RU" sz="2400" dirty="0"/>
              <a:t> </a:t>
            </a:r>
            <a:r>
              <a:rPr lang="ru-RU" sz="2400" dirty="0" err="1"/>
              <a:t>визначити</a:t>
            </a:r>
            <a:r>
              <a:rPr lang="ru-RU" sz="2400" dirty="0"/>
              <a:t> </a:t>
            </a:r>
            <a:r>
              <a:rPr lang="ru-RU" sz="2400" dirty="0" err="1"/>
              <a:t>всі</a:t>
            </a:r>
            <a:r>
              <a:rPr lang="ru-RU" sz="2400" dirty="0"/>
              <a:t> </a:t>
            </a:r>
            <a:r>
              <a:rPr lang="ru-RU" sz="2400" dirty="0" err="1"/>
              <a:t>елементи</a:t>
            </a:r>
            <a:r>
              <a:rPr lang="ru-RU" sz="2400" dirty="0"/>
              <a:t> і </a:t>
            </a:r>
            <a:r>
              <a:rPr lang="ru-RU" sz="2400" dirty="0" err="1"/>
              <a:t>зв'язки</a:t>
            </a:r>
            <a:endParaRPr lang="ru-RU" sz="2400" dirty="0"/>
          </a:p>
          <a:p>
            <a:pPr marL="109728" indent="0">
              <a:buNone/>
            </a:pPr>
            <a:r>
              <a:rPr lang="uk-UA" sz="2400" u="sng" dirty="0"/>
              <a:t>МЕТОД</a:t>
            </a:r>
            <a:r>
              <a:rPr lang="ru-RU" sz="2400" u="sng" dirty="0"/>
              <a:t>И</a:t>
            </a:r>
            <a:endParaRPr lang="uk-UA" sz="2400" u="sng" dirty="0"/>
          </a:p>
          <a:p>
            <a:pPr algn="just">
              <a:buFont typeface="Arial" pitchFamily="34" charset="0"/>
              <a:buChar char="•"/>
            </a:pPr>
            <a:r>
              <a:rPr lang="uk-UA" sz="2400" dirty="0"/>
              <a:t>Проводиться вибіркове дослідження характеристик системи і отримані закономірності розповсюджуються на всю систему в цілому з деякою ймовірністю.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/>
              <a:t>Використовуються імовірнісні методи формального представлення систем, імітаційне моделювання тощо.</a:t>
            </a:r>
          </a:p>
          <a:p>
            <a:pPr>
              <a:buFont typeface="Arial" pitchFamily="34" charset="0"/>
              <a:buChar char="•"/>
            </a:pPr>
            <a:r>
              <a:rPr lang="uk-UA" sz="2400" u="sng" dirty="0"/>
              <a:t>ПРИ</a:t>
            </a:r>
            <a:r>
              <a:rPr lang="ru-RU" sz="2400" u="sng" dirty="0"/>
              <a:t>КЛАДИ</a:t>
            </a:r>
            <a:r>
              <a:rPr lang="uk-UA" sz="2400" dirty="0"/>
              <a:t>: </a:t>
            </a:r>
            <a:r>
              <a:rPr lang="ru-RU" sz="2000" dirty="0" err="1"/>
              <a:t>Системи</a:t>
            </a:r>
            <a:r>
              <a:rPr lang="ru-RU" sz="2000" dirty="0"/>
              <a:t> </a:t>
            </a:r>
            <a:r>
              <a:rPr lang="ru-RU" sz="2000" dirty="0" err="1"/>
              <a:t>масового</a:t>
            </a:r>
            <a:r>
              <a:rPr lang="ru-RU" sz="2000" dirty="0"/>
              <a:t> </a:t>
            </a:r>
            <a:r>
              <a:rPr lang="ru-RU" sz="2000" dirty="0" err="1"/>
              <a:t>обслуговування</a:t>
            </a:r>
            <a:r>
              <a:rPr lang="ru-RU" sz="2000" dirty="0"/>
              <a:t>; </a:t>
            </a:r>
            <a:r>
              <a:rPr lang="ru-RU" sz="2000" dirty="0" err="1"/>
              <a:t>документальні</a:t>
            </a:r>
            <a:r>
              <a:rPr lang="ru-RU" sz="2000" dirty="0"/>
              <a:t> потоки в системах </a:t>
            </a:r>
            <a:r>
              <a:rPr lang="ru-RU" sz="2000" dirty="0" err="1"/>
              <a:t>управління</a:t>
            </a:r>
            <a:r>
              <a:rPr lang="ru-RU" sz="2000" dirty="0"/>
              <a:t>; </a:t>
            </a:r>
            <a:r>
              <a:rPr lang="ru-RU" sz="2000" dirty="0" err="1"/>
              <a:t>чисельність</a:t>
            </a:r>
            <a:r>
              <a:rPr lang="ru-RU" sz="2000" dirty="0"/>
              <a:t> </a:t>
            </a:r>
            <a:r>
              <a:rPr lang="ru-RU" sz="2000" dirty="0" err="1"/>
              <a:t>штатів</a:t>
            </a:r>
            <a:r>
              <a:rPr lang="ru-RU" sz="2000" dirty="0"/>
              <a:t> в </a:t>
            </a:r>
            <a:r>
              <a:rPr lang="ru-RU" sz="2000" dirty="0" err="1"/>
              <a:t>фірмах</a:t>
            </a:r>
            <a:r>
              <a:rPr lang="ru-RU" sz="2000" dirty="0"/>
              <a:t>       </a:t>
            </a:r>
            <a:r>
              <a:rPr lang="ru-RU" sz="2000" dirty="0" err="1"/>
              <a:t>тощо</a:t>
            </a:r>
            <a:r>
              <a:rPr lang="ru-RU" sz="2000" dirty="0"/>
              <a:t>.</a:t>
            </a:r>
            <a:endParaRPr lang="uk-UA" sz="2000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85800" y="-1"/>
            <a:ext cx="7772400" cy="740295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uk-UA" sz="3200" dirty="0">
                <a:solidFill>
                  <a:schemeClr val="tx1"/>
                </a:solidFill>
              </a:rPr>
              <a:t>Погано організовані системи (</a:t>
            </a:r>
            <a:r>
              <a:rPr lang="uk-UA" sz="3200" b="0" i="1" dirty="0">
                <a:solidFill>
                  <a:schemeClr val="tx1"/>
                </a:solidFill>
              </a:rPr>
              <a:t>дифузні</a:t>
            </a:r>
            <a:r>
              <a:rPr lang="uk-UA" sz="32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16761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ідзаголовок 2"/>
          <p:cNvSpPr txBox="1">
            <a:spLocks/>
          </p:cNvSpPr>
          <p:nvPr/>
        </p:nvSpPr>
        <p:spPr>
          <a:xfrm>
            <a:off x="172244" y="620688"/>
            <a:ext cx="8278688" cy="5760639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uk-UA" sz="2400" u="sng" cap="all" dirty="0"/>
              <a:t>Властивості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err="1"/>
              <a:t>всі</a:t>
            </a:r>
            <a:r>
              <a:rPr lang="ru-RU" sz="2200" dirty="0"/>
              <a:t> </a:t>
            </a:r>
            <a:r>
              <a:rPr lang="ru-RU" sz="2200" dirty="0" err="1"/>
              <a:t>властивості</a:t>
            </a:r>
            <a:r>
              <a:rPr lang="ru-RU" sz="2200" dirty="0"/>
              <a:t> </a:t>
            </a:r>
            <a:r>
              <a:rPr lang="ru-RU" sz="2200" dirty="0" err="1"/>
              <a:t>дифузних</a:t>
            </a:r>
            <a:r>
              <a:rPr lang="ru-RU" sz="2200" dirty="0"/>
              <a:t> систем + 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err="1"/>
              <a:t>непередбачуваність</a:t>
            </a:r>
            <a:r>
              <a:rPr lang="ru-RU" sz="2200" dirty="0"/>
              <a:t> </a:t>
            </a:r>
            <a:r>
              <a:rPr lang="ru-RU" sz="2200" dirty="0" err="1"/>
              <a:t>поведінки</a:t>
            </a:r>
            <a:r>
              <a:rPr lang="ru-RU" sz="2200" dirty="0"/>
              <a:t>; 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err="1"/>
              <a:t>здатність</a:t>
            </a:r>
            <a:r>
              <a:rPr lang="ru-RU" sz="2200" dirty="0"/>
              <a:t> </a:t>
            </a:r>
            <a:r>
              <a:rPr lang="ru-RU" sz="2200" dirty="0" err="1"/>
              <a:t>адаптуватіся</a:t>
            </a:r>
            <a:r>
              <a:rPr lang="ru-RU" sz="2200" dirty="0"/>
              <a:t> до </a:t>
            </a:r>
            <a:r>
              <a:rPr lang="ru-RU" sz="2200" dirty="0" err="1"/>
              <a:t>мінливих</a:t>
            </a:r>
            <a:r>
              <a:rPr lang="ru-RU" sz="2200" dirty="0"/>
              <a:t> умов </a:t>
            </a:r>
            <a:r>
              <a:rPr lang="ru-RU" sz="2200" dirty="0" err="1"/>
              <a:t>зовнішнього</a:t>
            </a:r>
            <a:r>
              <a:rPr lang="ru-RU" sz="2200" dirty="0"/>
              <a:t> </a:t>
            </a:r>
            <a:r>
              <a:rPr lang="ru-RU" sz="2200" dirty="0" err="1"/>
              <a:t>середовища</a:t>
            </a:r>
            <a:r>
              <a:rPr lang="ru-RU" sz="2200" dirty="0"/>
              <a:t>; 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err="1"/>
              <a:t>здатність</a:t>
            </a:r>
            <a:r>
              <a:rPr lang="ru-RU" sz="2200" dirty="0"/>
              <a:t> </a:t>
            </a:r>
            <a:r>
              <a:rPr lang="ru-RU" sz="2200" dirty="0" err="1"/>
              <a:t>змінювати</a:t>
            </a:r>
            <a:r>
              <a:rPr lang="ru-RU" sz="2200" dirty="0"/>
              <a:t> структуру при </a:t>
            </a:r>
            <a:r>
              <a:rPr lang="ru-RU" sz="2200" dirty="0" err="1"/>
              <a:t>роботі</a:t>
            </a:r>
            <a:r>
              <a:rPr lang="ru-RU" sz="2200" dirty="0"/>
              <a:t> з </a:t>
            </a:r>
            <a:r>
              <a:rPr lang="ru-RU" sz="2200" dirty="0" err="1"/>
              <a:t>комерційним</a:t>
            </a:r>
            <a:r>
              <a:rPr lang="ru-RU" sz="2200" dirty="0"/>
              <a:t> </a:t>
            </a:r>
            <a:r>
              <a:rPr lang="ru-RU" sz="2200" dirty="0" err="1"/>
              <a:t>середовищем</a:t>
            </a:r>
            <a:r>
              <a:rPr lang="ru-RU" sz="2200" dirty="0"/>
              <a:t> </a:t>
            </a:r>
            <a:r>
              <a:rPr lang="ru-RU" sz="2200" dirty="0" err="1"/>
              <a:t>зі</a:t>
            </a:r>
            <a:r>
              <a:rPr lang="ru-RU" sz="2200" dirty="0"/>
              <a:t> </a:t>
            </a:r>
            <a:r>
              <a:rPr lang="ru-RU" sz="2200" dirty="0" err="1"/>
              <a:t>збереженням</a:t>
            </a:r>
            <a:r>
              <a:rPr lang="ru-RU" sz="2200" dirty="0"/>
              <a:t> </a:t>
            </a:r>
            <a:r>
              <a:rPr lang="ru-RU" sz="2200" dirty="0" err="1"/>
              <a:t>цілісності</a:t>
            </a:r>
            <a:r>
              <a:rPr lang="ru-RU" sz="2200" dirty="0"/>
              <a:t>; 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err="1"/>
              <a:t>здатність</a:t>
            </a:r>
            <a:r>
              <a:rPr lang="ru-RU" sz="2200" dirty="0"/>
              <a:t> </a:t>
            </a:r>
            <a:r>
              <a:rPr lang="ru-RU" sz="2200" dirty="0" err="1"/>
              <a:t>формуваті</a:t>
            </a:r>
            <a:r>
              <a:rPr lang="ru-RU" sz="2200" dirty="0"/>
              <a:t> </a:t>
            </a:r>
            <a:r>
              <a:rPr lang="ru-RU" sz="2200" dirty="0" err="1"/>
              <a:t>різні</a:t>
            </a:r>
            <a:r>
              <a:rPr lang="ru-RU" sz="2200" dirty="0"/>
              <a:t> </a:t>
            </a:r>
            <a:r>
              <a:rPr lang="ru-RU" sz="2200" dirty="0" err="1"/>
              <a:t>варіанти</a:t>
            </a:r>
            <a:r>
              <a:rPr lang="ru-RU" sz="2200" dirty="0"/>
              <a:t> </a:t>
            </a:r>
            <a:r>
              <a:rPr lang="ru-RU" sz="2200" dirty="0" err="1"/>
              <a:t>поведінки</a:t>
            </a:r>
            <a:r>
              <a:rPr lang="ru-RU" sz="2200" dirty="0"/>
              <a:t> і </a:t>
            </a:r>
            <a:r>
              <a:rPr lang="ru-RU" sz="2200" dirty="0" err="1"/>
              <a:t>вибирати</a:t>
            </a:r>
            <a:r>
              <a:rPr lang="ru-RU" sz="2200" dirty="0"/>
              <a:t> </a:t>
            </a:r>
            <a:r>
              <a:rPr lang="ru-RU" sz="2200" dirty="0" err="1"/>
              <a:t>найкращі</a:t>
            </a:r>
            <a:endParaRPr lang="ru-RU" sz="2200" dirty="0"/>
          </a:p>
          <a:p>
            <a:pPr marL="109728" indent="0">
              <a:buNone/>
            </a:pPr>
            <a:r>
              <a:rPr lang="uk-UA" sz="2400" u="sng" dirty="0"/>
              <a:t>МЕТОД</a:t>
            </a:r>
            <a:r>
              <a:rPr lang="ru-RU" sz="2400" u="sng" dirty="0"/>
              <a:t>И</a:t>
            </a:r>
            <a:endParaRPr lang="uk-UA" sz="2400" u="sng" dirty="0"/>
          </a:p>
          <a:p>
            <a:pPr algn="just">
              <a:buFont typeface="Arial" pitchFamily="34" charset="0"/>
              <a:buChar char="•"/>
            </a:pPr>
            <a:r>
              <a:rPr lang="ru-RU" sz="2400" dirty="0" err="1"/>
              <a:t>Комбіновані</a:t>
            </a:r>
            <a:r>
              <a:rPr lang="ru-RU" sz="2400" dirty="0"/>
              <a:t> </a:t>
            </a:r>
            <a:r>
              <a:rPr lang="ru-RU" sz="2400" dirty="0" err="1"/>
              <a:t>методи</a:t>
            </a:r>
            <a:r>
              <a:rPr lang="ru-RU" sz="2400" dirty="0"/>
              <a:t> системного </a:t>
            </a:r>
            <a:r>
              <a:rPr lang="ru-RU" sz="2400" dirty="0" err="1"/>
              <a:t>аналізу</a:t>
            </a:r>
            <a:r>
              <a:rPr lang="ru-RU" sz="2400" dirty="0"/>
              <a:t> (формального </a:t>
            </a:r>
            <a:r>
              <a:rPr lang="ru-RU" sz="2400" dirty="0" err="1"/>
              <a:t>уявлення</a:t>
            </a:r>
            <a:r>
              <a:rPr lang="ru-RU" sz="2400" dirty="0"/>
              <a:t> + </a:t>
            </a:r>
            <a:r>
              <a:rPr lang="ru-RU" sz="2400" dirty="0" err="1"/>
              <a:t>експертні</a:t>
            </a:r>
            <a:r>
              <a:rPr lang="ru-RU" sz="2400" dirty="0"/>
              <a:t> </a:t>
            </a:r>
            <a:r>
              <a:rPr lang="ru-RU" sz="2400" dirty="0" err="1"/>
              <a:t>оцінки</a:t>
            </a:r>
            <a:r>
              <a:rPr lang="ru-RU" sz="2400" dirty="0"/>
              <a:t> + дерева </a:t>
            </a:r>
            <a:r>
              <a:rPr lang="ru-RU" sz="2400" dirty="0" err="1"/>
              <a:t>цілей</a:t>
            </a:r>
            <a:r>
              <a:rPr lang="ru-RU" sz="2400" dirty="0"/>
              <a:t>)</a:t>
            </a:r>
          </a:p>
          <a:p>
            <a:pPr marL="109728" indent="0" algn="just">
              <a:buNone/>
            </a:pPr>
            <a:r>
              <a:rPr lang="uk-UA" sz="2400" u="sng" dirty="0"/>
              <a:t>ПРИ</a:t>
            </a:r>
            <a:r>
              <a:rPr lang="ru-RU" sz="2400" u="sng" dirty="0"/>
              <a:t>КЛАДИ</a:t>
            </a:r>
            <a:r>
              <a:rPr lang="uk-UA" sz="2400" dirty="0"/>
              <a:t>: </a:t>
            </a:r>
            <a:r>
              <a:rPr lang="ru-RU" sz="2000" dirty="0" err="1"/>
              <a:t>Біологічні</a:t>
            </a:r>
            <a:r>
              <a:rPr lang="ru-RU" sz="2000" dirty="0"/>
              <a:t> </a:t>
            </a:r>
            <a:r>
              <a:rPr lang="ru-RU" sz="2000" dirty="0" err="1"/>
              <a:t>організації</a:t>
            </a:r>
            <a:r>
              <a:rPr lang="ru-RU" sz="2000" dirty="0"/>
              <a:t>;  </a:t>
            </a:r>
            <a:r>
              <a:rPr lang="ru-RU" sz="2000" dirty="0" err="1"/>
              <a:t>Колективна</a:t>
            </a:r>
            <a:r>
              <a:rPr lang="ru-RU" sz="2000" dirty="0"/>
              <a:t> </a:t>
            </a:r>
            <a:r>
              <a:rPr lang="ru-RU" sz="2000" dirty="0" err="1"/>
              <a:t>поведінка</a:t>
            </a:r>
            <a:r>
              <a:rPr lang="ru-RU" sz="2000" dirty="0"/>
              <a:t> людей;  </a:t>
            </a:r>
            <a:r>
              <a:rPr lang="ru-RU" sz="2000" dirty="0" err="1"/>
              <a:t>Організація</a:t>
            </a:r>
            <a:r>
              <a:rPr lang="ru-RU" sz="2000" dirty="0"/>
              <a:t> </a:t>
            </a:r>
            <a:r>
              <a:rPr lang="ru-RU" sz="2000" dirty="0" err="1"/>
              <a:t>управління</a:t>
            </a:r>
            <a:r>
              <a:rPr lang="ru-RU" sz="2000" dirty="0"/>
              <a:t> на </a:t>
            </a:r>
            <a:r>
              <a:rPr lang="ru-RU" sz="2000" dirty="0" err="1"/>
              <a:t>підприємстві</a:t>
            </a:r>
            <a:r>
              <a:rPr lang="ru-RU" sz="2000" dirty="0"/>
              <a:t>, в </a:t>
            </a:r>
            <a:r>
              <a:rPr lang="ru-RU" sz="2000" dirty="0" err="1"/>
              <a:t>галузі</a:t>
            </a:r>
            <a:r>
              <a:rPr lang="ru-RU" sz="2000" dirty="0"/>
              <a:t>, в </a:t>
            </a:r>
            <a:r>
              <a:rPr lang="ru-RU" sz="2000" dirty="0" err="1"/>
              <a:t>державі</a:t>
            </a:r>
            <a:r>
              <a:rPr lang="ru-RU" sz="2000" dirty="0"/>
              <a:t> і т.д.</a:t>
            </a:r>
            <a:endParaRPr lang="uk-UA" sz="2000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85800" y="-1"/>
            <a:ext cx="7772400" cy="740295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uk-UA" sz="3200" dirty="0">
                <a:solidFill>
                  <a:schemeClr val="tx1"/>
                </a:solidFill>
              </a:rPr>
              <a:t>Системи, що </a:t>
            </a:r>
            <a:r>
              <a:rPr lang="uk-UA" sz="3200" dirty="0" err="1">
                <a:solidFill>
                  <a:schemeClr val="tx1"/>
                </a:solidFill>
              </a:rPr>
              <a:t>самоорганізуються</a:t>
            </a:r>
            <a:endParaRPr lang="uk-UA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451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ідзаголовок 2"/>
          <p:cNvSpPr txBox="1">
            <a:spLocks/>
          </p:cNvSpPr>
          <p:nvPr/>
        </p:nvSpPr>
        <p:spPr>
          <a:xfrm>
            <a:off x="172244" y="620688"/>
            <a:ext cx="8792244" cy="5760639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uk-UA" sz="2400" u="sng" dirty="0"/>
              <a:t>Ознаки складних систем:</a:t>
            </a:r>
          </a:p>
          <a:p>
            <a:pPr>
              <a:buFont typeface="Arial" pitchFamily="34" charset="0"/>
              <a:buChar char="•"/>
            </a:pPr>
            <a:r>
              <a:rPr lang="uk-UA" sz="2000" dirty="0"/>
              <a:t>велика кількість різнорідних елементів</a:t>
            </a:r>
          </a:p>
          <a:p>
            <a:pPr>
              <a:buFont typeface="Arial" pitchFamily="34" charset="0"/>
              <a:buChar char="•"/>
            </a:pPr>
            <a:r>
              <a:rPr lang="uk-UA" sz="2000" dirty="0"/>
              <a:t>велика кількість різнорідних зв'язків</a:t>
            </a:r>
          </a:p>
          <a:p>
            <a:pPr>
              <a:buFont typeface="Arial" pitchFamily="34" charset="0"/>
              <a:buChar char="•"/>
            </a:pPr>
            <a:r>
              <a:rPr lang="uk-UA" sz="2000" dirty="0"/>
              <a:t>членування на функціональні підсистеми</a:t>
            </a:r>
          </a:p>
          <a:p>
            <a:pPr>
              <a:buFont typeface="Arial" pitchFamily="34" charset="0"/>
              <a:buChar char="•"/>
            </a:pPr>
            <a:r>
              <a:rPr lang="uk-UA" sz="2000" dirty="0"/>
              <a:t>функціональна надлишковість</a:t>
            </a:r>
          </a:p>
          <a:p>
            <a:pPr>
              <a:buFont typeface="Arial" pitchFamily="34" charset="0"/>
              <a:buChar char="•"/>
            </a:pPr>
            <a:r>
              <a:rPr lang="uk-UA" sz="2000" dirty="0"/>
              <a:t>ієрархічна структура системи управління (для </a:t>
            </a:r>
            <a:r>
              <a:rPr lang="uk-UA" sz="2000" dirty="0" err="1"/>
              <a:t>техн.і</a:t>
            </a:r>
            <a:r>
              <a:rPr lang="uk-UA" sz="2000" dirty="0"/>
              <a:t> </a:t>
            </a:r>
            <a:r>
              <a:rPr lang="uk-UA" sz="2000" dirty="0" err="1"/>
              <a:t>орг.систем</a:t>
            </a:r>
            <a:r>
              <a:rPr lang="uk-UA" sz="2000" dirty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uk-UA" sz="2000" dirty="0"/>
              <a:t>наявність людини в структурі управління (для </a:t>
            </a:r>
            <a:r>
              <a:rPr lang="uk-UA" sz="2000" dirty="0" err="1"/>
              <a:t>техн.і</a:t>
            </a:r>
            <a:r>
              <a:rPr lang="uk-UA" sz="2000" dirty="0"/>
              <a:t> </a:t>
            </a:r>
            <a:r>
              <a:rPr lang="uk-UA" sz="2000" dirty="0" err="1"/>
              <a:t>орг.систем</a:t>
            </a:r>
            <a:r>
              <a:rPr lang="uk-UA" sz="2000" dirty="0"/>
              <a:t>)</a:t>
            </a:r>
          </a:p>
          <a:p>
            <a:pPr marL="109728" indent="0">
              <a:buNone/>
            </a:pPr>
            <a:r>
              <a:rPr lang="uk-UA" sz="2400" u="sng" dirty="0"/>
              <a:t>Особливі властивості складних систем:</a:t>
            </a:r>
          </a:p>
          <a:p>
            <a:pPr marL="109728" indent="0">
              <a:buNone/>
            </a:pPr>
            <a:r>
              <a:rPr lang="uk-UA" sz="2000" dirty="0"/>
              <a:t> непередбачуваність</a:t>
            </a:r>
          </a:p>
          <a:p>
            <a:pPr marL="109728" indent="0">
              <a:buNone/>
            </a:pPr>
            <a:r>
              <a:rPr lang="uk-UA" sz="2000" dirty="0"/>
              <a:t> унікальність</a:t>
            </a:r>
          </a:p>
          <a:p>
            <a:pPr marL="109728" indent="0">
              <a:buNone/>
            </a:pPr>
            <a:r>
              <a:rPr lang="uk-UA" sz="2000" dirty="0" err="1"/>
              <a:t> негентропійніст</a:t>
            </a:r>
            <a:r>
              <a:rPr lang="uk-UA" sz="2000" dirty="0"/>
              <a:t>ь (цілеспрямованість) - негативна ентропія</a:t>
            </a:r>
          </a:p>
          <a:p>
            <a:pPr marL="109728" indent="0">
              <a:buNone/>
            </a:pPr>
            <a:r>
              <a:rPr lang="uk-UA" sz="2000" dirty="0"/>
              <a:t>	</a:t>
            </a:r>
            <a:r>
              <a:rPr lang="uk-UA" sz="2400" u="sng" dirty="0"/>
              <a:t>Приклади </a:t>
            </a:r>
            <a:r>
              <a:rPr lang="uk-UA" sz="2000" dirty="0"/>
              <a:t>(складні системи різної природи): 1. «Чисто фізичні» термодинамічні </a:t>
            </a:r>
            <a:r>
              <a:rPr lang="uk-UA" sz="2000" dirty="0" err="1"/>
              <a:t>нерівноважні</a:t>
            </a:r>
            <a:r>
              <a:rPr lang="uk-UA" sz="2000" dirty="0"/>
              <a:t> незворотні системи (вулкан, сонце); 2. Технічні системи (виробництво); 3. Біологічні системи (клітка, жива істота, екосистема) 4. Суспільні системи різного рівня (людина, галузь промисловості, економіка країни)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85800" y="-1"/>
            <a:ext cx="7772400" cy="740295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uk-UA" sz="3200" dirty="0">
                <a:solidFill>
                  <a:schemeClr val="tx1"/>
                </a:solidFill>
              </a:rPr>
              <a:t>Прості та складні системи</a:t>
            </a:r>
          </a:p>
        </p:txBody>
      </p:sp>
    </p:spTree>
    <p:extLst>
      <p:ext uri="{BB962C8B-B14F-4D97-AF65-F5344CB8AC3E}">
        <p14:creationId xmlns:p14="http://schemas.microsoft.com/office/powerpoint/2010/main" val="3019989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7772400" cy="1008112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uk-UA" sz="3200" dirty="0">
                <a:solidFill>
                  <a:schemeClr val="tx1"/>
                </a:solidFill>
              </a:rPr>
              <a:t>3. Основні властивості та закономірності систем</a:t>
            </a: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145681"/>
              </p:ext>
            </p:extLst>
          </p:nvPr>
        </p:nvGraphicFramePr>
        <p:xfrm>
          <a:off x="467544" y="1052737"/>
          <a:ext cx="8280920" cy="525658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411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9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1097">
                <a:tc>
                  <a:txBody>
                    <a:bodyPr/>
                    <a:lstStyle/>
                    <a:p>
                      <a:pPr indent="45720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800" dirty="0">
                          <a:effectLst/>
                        </a:rPr>
                        <a:t>Властивості функціонування і розвитку</a:t>
                      </a:r>
                      <a:endParaRPr lang="uk-U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800" dirty="0">
                          <a:effectLst/>
                        </a:rPr>
                        <a:t>Властивості побудови</a:t>
                      </a:r>
                      <a:endParaRPr lang="uk-U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098">
                <a:tc>
                  <a:txBody>
                    <a:bodyPr/>
                    <a:lstStyle/>
                    <a:p>
                      <a:pPr indent="45720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dirty="0">
                          <a:effectLst/>
                        </a:rPr>
                        <a:t>1. Ц</a:t>
                      </a:r>
                      <a:r>
                        <a:rPr lang="uk-UA" sz="1800" dirty="0">
                          <a:effectLst/>
                        </a:rPr>
                        <a:t>і</a:t>
                      </a:r>
                      <a:r>
                        <a:rPr lang="ru-RU" sz="1800" dirty="0" err="1">
                          <a:effectLst/>
                        </a:rPr>
                        <a:t>ле</a:t>
                      </a:r>
                      <a:r>
                        <a:rPr lang="uk-UA" sz="1800" dirty="0" err="1">
                          <a:effectLst/>
                        </a:rPr>
                        <a:t>напрямле</a:t>
                      </a:r>
                      <a:r>
                        <a:rPr lang="ru-RU" sz="1800" dirty="0">
                          <a:effectLst/>
                        </a:rPr>
                        <a:t>н</a:t>
                      </a:r>
                      <a:r>
                        <a:rPr lang="uk-UA" sz="1800" dirty="0">
                          <a:effectLst/>
                        </a:rPr>
                        <a:t>і</a:t>
                      </a:r>
                      <a:r>
                        <a:rPr lang="ru-RU" sz="1800" dirty="0" err="1">
                          <a:effectLst/>
                        </a:rPr>
                        <a:t>сть</a:t>
                      </a:r>
                      <a:endParaRPr lang="uk-U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dirty="0">
                          <a:effectLst/>
                        </a:rPr>
                        <a:t>1. Ц</a:t>
                      </a:r>
                      <a:r>
                        <a:rPr lang="uk-UA" sz="1800" dirty="0">
                          <a:effectLst/>
                        </a:rPr>
                        <a:t>і</a:t>
                      </a:r>
                      <a:r>
                        <a:rPr lang="ru-RU" sz="1800" dirty="0">
                          <a:effectLst/>
                        </a:rPr>
                        <a:t>л</a:t>
                      </a:r>
                      <a:r>
                        <a:rPr lang="uk-UA" sz="1800" dirty="0">
                          <a:effectLst/>
                        </a:rPr>
                        <a:t>і</a:t>
                      </a:r>
                      <a:r>
                        <a:rPr lang="ru-RU" sz="1800" dirty="0" err="1">
                          <a:effectLst/>
                        </a:rPr>
                        <a:t>сн</a:t>
                      </a:r>
                      <a:r>
                        <a:rPr lang="uk-UA" sz="1800" dirty="0">
                          <a:effectLst/>
                        </a:rPr>
                        <a:t>і</a:t>
                      </a:r>
                      <a:r>
                        <a:rPr lang="ru-RU" sz="1800" dirty="0" err="1">
                          <a:effectLst/>
                        </a:rPr>
                        <a:t>сть</a:t>
                      </a:r>
                      <a:endParaRPr lang="uk-U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098">
                <a:tc>
                  <a:txBody>
                    <a:bodyPr/>
                    <a:lstStyle/>
                    <a:p>
                      <a:pPr indent="45720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dirty="0">
                          <a:effectLst/>
                        </a:rPr>
                        <a:t>2. </a:t>
                      </a:r>
                      <a:r>
                        <a:rPr lang="uk-UA" sz="1800" dirty="0">
                          <a:effectLst/>
                        </a:rPr>
                        <a:t>Від</a:t>
                      </a:r>
                      <a:r>
                        <a:rPr lang="ru-RU" sz="1800" dirty="0" err="1">
                          <a:effectLst/>
                        </a:rPr>
                        <a:t>кр</a:t>
                      </a:r>
                      <a:r>
                        <a:rPr lang="uk-UA" sz="1800" dirty="0">
                          <a:effectLst/>
                        </a:rPr>
                        <a:t>и</a:t>
                      </a:r>
                      <a:r>
                        <a:rPr lang="ru-RU" sz="1800" dirty="0">
                          <a:effectLst/>
                        </a:rPr>
                        <a:t>т</a:t>
                      </a:r>
                      <a:r>
                        <a:rPr lang="uk-UA" sz="1800" dirty="0">
                          <a:effectLst/>
                        </a:rPr>
                        <a:t>і</a:t>
                      </a:r>
                      <a:r>
                        <a:rPr lang="ru-RU" sz="1800" dirty="0" err="1">
                          <a:effectLst/>
                        </a:rPr>
                        <a:t>сть</a:t>
                      </a:r>
                      <a:r>
                        <a:rPr lang="ru-RU" sz="1800" dirty="0">
                          <a:effectLst/>
                        </a:rPr>
                        <a:t> (</a:t>
                      </a:r>
                      <a:r>
                        <a:rPr lang="ru-RU" sz="1800" dirty="0" err="1">
                          <a:effectLst/>
                        </a:rPr>
                        <a:t>комунікативність</a:t>
                      </a:r>
                      <a:r>
                        <a:rPr lang="ru-RU" sz="1800" dirty="0">
                          <a:effectLst/>
                        </a:rPr>
                        <a:t>)</a:t>
                      </a:r>
                      <a:endParaRPr lang="uk-U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dirty="0">
                          <a:effectLst/>
                        </a:rPr>
                        <a:t>2. </a:t>
                      </a:r>
                      <a:r>
                        <a:rPr lang="uk-UA" sz="1800" dirty="0" err="1">
                          <a:effectLst/>
                        </a:rPr>
                        <a:t>Іє</a:t>
                      </a:r>
                      <a:r>
                        <a:rPr lang="ru-RU" sz="1800" dirty="0" err="1">
                          <a:effectLst/>
                        </a:rPr>
                        <a:t>рарх</a:t>
                      </a:r>
                      <a:r>
                        <a:rPr lang="uk-UA" sz="1800" dirty="0">
                          <a:effectLst/>
                        </a:rPr>
                        <a:t>і</a:t>
                      </a:r>
                      <a:r>
                        <a:rPr lang="ru-RU" sz="1800" dirty="0" err="1">
                          <a:effectLst/>
                        </a:rPr>
                        <a:t>чн</a:t>
                      </a:r>
                      <a:r>
                        <a:rPr lang="uk-UA" sz="1800" dirty="0">
                          <a:effectLst/>
                        </a:rPr>
                        <a:t>і</a:t>
                      </a:r>
                      <a:r>
                        <a:rPr lang="ru-RU" sz="1800" dirty="0" err="1">
                          <a:effectLst/>
                        </a:rPr>
                        <a:t>сть</a:t>
                      </a:r>
                      <a:endParaRPr lang="uk-U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098">
                <a:tc>
                  <a:txBody>
                    <a:bodyPr/>
                    <a:lstStyle/>
                    <a:p>
                      <a:pPr indent="45720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dirty="0">
                          <a:effectLst/>
                        </a:rPr>
                        <a:t>3. </a:t>
                      </a:r>
                      <a:r>
                        <a:rPr lang="uk-UA" sz="1800" dirty="0">
                          <a:effectLst/>
                        </a:rPr>
                        <a:t>Е</a:t>
                      </a:r>
                      <a:r>
                        <a:rPr lang="ru-RU" sz="1800" dirty="0" err="1">
                          <a:effectLst/>
                        </a:rPr>
                        <a:t>мерджентн</a:t>
                      </a:r>
                      <a:r>
                        <a:rPr lang="uk-UA" sz="1800" dirty="0">
                          <a:effectLst/>
                        </a:rPr>
                        <a:t>і</a:t>
                      </a:r>
                      <a:r>
                        <a:rPr lang="ru-RU" sz="1800" dirty="0" err="1">
                          <a:effectLst/>
                        </a:rPr>
                        <a:t>сть</a:t>
                      </a:r>
                      <a:endParaRPr lang="uk-U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dirty="0">
                          <a:effectLst/>
                        </a:rPr>
                        <a:t>3. Пол</a:t>
                      </a:r>
                      <a:r>
                        <a:rPr lang="uk-UA" sz="1800" dirty="0">
                          <a:effectLst/>
                        </a:rPr>
                        <a:t>і</a:t>
                      </a:r>
                      <a:r>
                        <a:rPr lang="ru-RU" sz="1800" dirty="0" err="1">
                          <a:effectLst/>
                        </a:rPr>
                        <a:t>структурн</a:t>
                      </a:r>
                      <a:r>
                        <a:rPr lang="uk-UA" sz="1800" dirty="0">
                          <a:effectLst/>
                        </a:rPr>
                        <a:t>і</a:t>
                      </a:r>
                      <a:r>
                        <a:rPr lang="ru-RU" sz="1800" dirty="0" err="1">
                          <a:effectLst/>
                        </a:rPr>
                        <a:t>сть</a:t>
                      </a:r>
                      <a:endParaRPr lang="uk-U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098">
                <a:tc>
                  <a:txBody>
                    <a:bodyPr/>
                    <a:lstStyle/>
                    <a:p>
                      <a:pPr indent="45720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dirty="0">
                          <a:effectLst/>
                        </a:rPr>
                        <a:t>4. </a:t>
                      </a:r>
                      <a:r>
                        <a:rPr lang="ru-RU" sz="1800" dirty="0" err="1">
                          <a:effectLst/>
                        </a:rPr>
                        <a:t>Мультипл</a:t>
                      </a:r>
                      <a:r>
                        <a:rPr lang="uk-UA" sz="1800" dirty="0">
                          <a:effectLst/>
                        </a:rPr>
                        <a:t>і</a:t>
                      </a:r>
                      <a:r>
                        <a:rPr lang="ru-RU" sz="1800" dirty="0" err="1">
                          <a:effectLst/>
                        </a:rPr>
                        <a:t>кативн</a:t>
                      </a:r>
                      <a:r>
                        <a:rPr lang="uk-UA" sz="1800" dirty="0">
                          <a:effectLst/>
                        </a:rPr>
                        <a:t>і</a:t>
                      </a:r>
                      <a:r>
                        <a:rPr lang="ru-RU" sz="1800" dirty="0" err="1">
                          <a:effectLst/>
                        </a:rPr>
                        <a:t>сть</a:t>
                      </a:r>
                      <a:endParaRPr lang="uk-U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dirty="0">
                          <a:effectLst/>
                        </a:rPr>
                        <a:t>4. </a:t>
                      </a:r>
                      <a:r>
                        <a:rPr lang="uk-UA" sz="1800" dirty="0">
                          <a:effectLst/>
                        </a:rPr>
                        <a:t>З</a:t>
                      </a:r>
                      <a:r>
                        <a:rPr lang="ru-RU" sz="1800" dirty="0">
                          <a:effectLst/>
                        </a:rPr>
                        <a:t>в</a:t>
                      </a:r>
                      <a:r>
                        <a:rPr lang="uk-UA" sz="1800" dirty="0">
                          <a:effectLst/>
                        </a:rPr>
                        <a:t>’</a:t>
                      </a:r>
                      <a:r>
                        <a:rPr lang="ru-RU" sz="1800" dirty="0" err="1">
                          <a:effectLst/>
                        </a:rPr>
                        <a:t>яз</a:t>
                      </a:r>
                      <a:r>
                        <a:rPr lang="uk-UA" sz="1800" dirty="0">
                          <a:effectLst/>
                        </a:rPr>
                        <a:t>а</a:t>
                      </a:r>
                      <a:r>
                        <a:rPr lang="ru-RU" sz="1800" dirty="0">
                          <a:effectLst/>
                        </a:rPr>
                        <a:t>н</a:t>
                      </a:r>
                      <a:r>
                        <a:rPr lang="uk-UA" sz="1800" dirty="0">
                          <a:effectLst/>
                        </a:rPr>
                        <a:t>і</a:t>
                      </a:r>
                      <a:r>
                        <a:rPr lang="ru-RU" sz="1800" dirty="0" err="1">
                          <a:effectLst/>
                        </a:rPr>
                        <a:t>сть</a:t>
                      </a:r>
                      <a:endParaRPr lang="uk-U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988">
                <a:tc>
                  <a:txBody>
                    <a:bodyPr/>
                    <a:lstStyle/>
                    <a:p>
                      <a:pPr indent="45720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dirty="0">
                          <a:effectLst/>
                        </a:rPr>
                        <a:t>5. </a:t>
                      </a:r>
                      <a:r>
                        <a:rPr lang="ru-RU" sz="1800" dirty="0" err="1">
                          <a:effectLst/>
                        </a:rPr>
                        <a:t>Синерг</a:t>
                      </a:r>
                      <a:r>
                        <a:rPr lang="uk-UA" sz="1800" dirty="0">
                          <a:effectLst/>
                        </a:rPr>
                        <a:t>і</a:t>
                      </a:r>
                      <a:r>
                        <a:rPr lang="ru-RU" sz="1800" dirty="0" err="1">
                          <a:effectLst/>
                        </a:rPr>
                        <a:t>чн</a:t>
                      </a:r>
                      <a:r>
                        <a:rPr lang="uk-UA" sz="1800" dirty="0">
                          <a:effectLst/>
                        </a:rPr>
                        <a:t>і</a:t>
                      </a:r>
                      <a:r>
                        <a:rPr lang="ru-RU" sz="1800" dirty="0" err="1">
                          <a:effectLst/>
                        </a:rPr>
                        <a:t>сть</a:t>
                      </a:r>
                      <a:endParaRPr lang="uk-U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dirty="0">
                          <a:effectLst/>
                        </a:rPr>
                        <a:t>5. </a:t>
                      </a:r>
                      <a:r>
                        <a:rPr lang="uk-UA" sz="1800" dirty="0">
                          <a:effectLst/>
                        </a:rPr>
                        <a:t>Складність</a:t>
                      </a:r>
                      <a:endParaRPr lang="uk-U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098">
                <a:tc>
                  <a:txBody>
                    <a:bodyPr/>
                    <a:lstStyle/>
                    <a:p>
                      <a:pPr indent="45720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dirty="0">
                          <a:effectLst/>
                        </a:rPr>
                        <a:t>6.Адаптивн</a:t>
                      </a:r>
                      <a:r>
                        <a:rPr lang="uk-UA" sz="1800" dirty="0">
                          <a:effectLst/>
                        </a:rPr>
                        <a:t>і</a:t>
                      </a:r>
                      <a:r>
                        <a:rPr lang="ru-RU" sz="1800" dirty="0" err="1">
                          <a:effectLst/>
                        </a:rPr>
                        <a:t>сть</a:t>
                      </a:r>
                      <a:endParaRPr lang="uk-U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dirty="0">
                          <a:effectLst/>
                        </a:rPr>
                        <a:t>6. </a:t>
                      </a:r>
                      <a:r>
                        <a:rPr lang="uk-UA" sz="1800" dirty="0">
                          <a:effectLst/>
                        </a:rPr>
                        <a:t>І</a:t>
                      </a:r>
                      <a:r>
                        <a:rPr lang="ru-RU" sz="1800" dirty="0" err="1">
                          <a:effectLst/>
                        </a:rPr>
                        <a:t>сторичн</a:t>
                      </a:r>
                      <a:r>
                        <a:rPr lang="uk-UA" sz="1800" dirty="0">
                          <a:effectLst/>
                        </a:rPr>
                        <a:t>і</a:t>
                      </a:r>
                      <a:r>
                        <a:rPr lang="ru-RU" sz="1800" dirty="0" err="1">
                          <a:effectLst/>
                        </a:rPr>
                        <a:t>сть</a:t>
                      </a:r>
                      <a:endParaRPr lang="uk-U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1098">
                <a:tc>
                  <a:txBody>
                    <a:bodyPr/>
                    <a:lstStyle/>
                    <a:p>
                      <a:pPr indent="45720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dirty="0">
                          <a:effectLst/>
                        </a:rPr>
                        <a:t>7. </a:t>
                      </a:r>
                      <a:r>
                        <a:rPr lang="uk-UA" sz="1800" dirty="0">
                          <a:effectLst/>
                        </a:rPr>
                        <a:t>І</a:t>
                      </a:r>
                      <a:r>
                        <a:rPr lang="ru-RU" sz="1800" dirty="0" err="1">
                          <a:effectLst/>
                        </a:rPr>
                        <a:t>нерц</a:t>
                      </a:r>
                      <a:r>
                        <a:rPr lang="uk-UA" sz="1800" dirty="0" err="1">
                          <a:effectLst/>
                        </a:rPr>
                        <a:t>ій</a:t>
                      </a:r>
                      <a:r>
                        <a:rPr lang="ru-RU" sz="1800" dirty="0">
                          <a:effectLst/>
                        </a:rPr>
                        <a:t>н</a:t>
                      </a:r>
                      <a:r>
                        <a:rPr lang="uk-UA" sz="1800" dirty="0">
                          <a:effectLst/>
                        </a:rPr>
                        <a:t>і</a:t>
                      </a:r>
                      <a:r>
                        <a:rPr lang="ru-RU" sz="1800" dirty="0" err="1">
                          <a:effectLst/>
                        </a:rPr>
                        <a:t>сть</a:t>
                      </a:r>
                      <a:endParaRPr lang="uk-U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dirty="0">
                          <a:effectLst/>
                        </a:rPr>
                        <a:t>7. </a:t>
                      </a:r>
                      <a:r>
                        <a:rPr lang="uk-UA" sz="1800" dirty="0">
                          <a:effectLst/>
                        </a:rPr>
                        <a:t>Подільність</a:t>
                      </a:r>
                      <a:endParaRPr lang="uk-U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96921">
                <a:tc>
                  <a:txBody>
                    <a:bodyPr/>
                    <a:lstStyle/>
                    <a:p>
                      <a:pPr indent="45720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>
                          <a:effectLst/>
                        </a:rPr>
                        <a:t>8. </a:t>
                      </a:r>
                      <a:r>
                        <a:rPr lang="uk-UA" sz="1800">
                          <a:effectLst/>
                        </a:rPr>
                        <a:t>Е</a:t>
                      </a:r>
                      <a:r>
                        <a:rPr lang="ru-RU" sz="1800">
                          <a:effectLst/>
                        </a:rPr>
                        <a:t>фективн</a:t>
                      </a:r>
                      <a:r>
                        <a:rPr lang="uk-UA" sz="1800">
                          <a:effectLst/>
                        </a:rPr>
                        <a:t>і</a:t>
                      </a:r>
                      <a:r>
                        <a:rPr lang="ru-RU" sz="1800">
                          <a:effectLst/>
                        </a:rPr>
                        <a:t>сть</a:t>
                      </a:r>
                      <a:endParaRPr lang="uk-U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800" dirty="0">
                          <a:effectLst/>
                        </a:rPr>
                        <a:t>8. Багатоманітність елементів і різноманітність їх природи</a:t>
                      </a:r>
                      <a:endParaRPr lang="uk-U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0988">
                <a:tc>
                  <a:txBody>
                    <a:bodyPr/>
                    <a:lstStyle/>
                    <a:p>
                      <a:pPr indent="45720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>
                          <a:effectLst/>
                        </a:rPr>
                        <a:t>9. Стохастичн</a:t>
                      </a:r>
                      <a:r>
                        <a:rPr lang="uk-UA" sz="1800">
                          <a:effectLst/>
                        </a:rPr>
                        <a:t>і</a:t>
                      </a:r>
                      <a:r>
                        <a:rPr lang="ru-RU" sz="1800">
                          <a:effectLst/>
                        </a:rPr>
                        <a:t>сть</a:t>
                      </a:r>
                      <a:endParaRPr lang="uk-U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dirty="0">
                          <a:effectLst/>
                        </a:rPr>
                        <a:t>9. </a:t>
                      </a:r>
                      <a:r>
                        <a:rPr lang="ru-RU" sz="1800" dirty="0" err="1">
                          <a:effectLst/>
                        </a:rPr>
                        <a:t>Структурован</a:t>
                      </a:r>
                      <a:r>
                        <a:rPr lang="uk-UA" sz="1800" dirty="0">
                          <a:effectLst/>
                        </a:rPr>
                        <a:t>і</a:t>
                      </a:r>
                      <a:r>
                        <a:rPr lang="ru-RU" sz="1800" dirty="0" err="1">
                          <a:effectLst/>
                        </a:rPr>
                        <a:t>сть</a:t>
                      </a:r>
                      <a:endParaRPr lang="uk-U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099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323528" y="980728"/>
            <a:ext cx="8640960" cy="5688632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uk-UA" sz="2900" b="1" u="sng" dirty="0"/>
              <a:t>Цілісність </a:t>
            </a:r>
            <a:r>
              <a:rPr lang="uk-UA" dirty="0"/>
              <a:t>(</a:t>
            </a:r>
            <a:r>
              <a:rPr lang="uk-UA" dirty="0" err="1"/>
              <a:t>емерджентність</a:t>
            </a:r>
            <a:r>
              <a:rPr lang="uk-UA" dirty="0"/>
              <a:t>, системність) - в системі виникають нові інтегративні якості і властивості, відмінні від властивостей елементів, з яких вона складається (синергія елементів і зв'язків). </a:t>
            </a:r>
          </a:p>
          <a:p>
            <a:pPr marL="109728" indent="0">
              <a:buNone/>
            </a:pPr>
            <a:endParaRPr lang="uk-UA" dirty="0"/>
          </a:p>
          <a:p>
            <a:pPr marL="109728" indent="0">
              <a:buNone/>
            </a:pPr>
            <a:r>
              <a:rPr lang="uk-UA" dirty="0"/>
              <a:t>Синергія (</a:t>
            </a:r>
            <a:r>
              <a:rPr lang="uk-UA" dirty="0" err="1"/>
              <a:t>sinergeia</a:t>
            </a:r>
            <a:r>
              <a:rPr lang="uk-UA" dirty="0"/>
              <a:t> - спільна дія, співробітництво) - взаємодія двох і більше елементів завжди дає більший ефект </a:t>
            </a:r>
          </a:p>
          <a:p>
            <a:pPr marL="109728" indent="0">
              <a:buNone/>
            </a:pPr>
            <a:r>
              <a:rPr lang="uk-UA" dirty="0"/>
              <a:t>	</a:t>
            </a:r>
            <a:r>
              <a:rPr lang="uk-UA" dirty="0" err="1"/>
              <a:t>Синергетика</a:t>
            </a:r>
            <a:r>
              <a:rPr lang="uk-UA" dirty="0"/>
              <a:t> - напрям, що вивчає закономірності, що 	</a:t>
            </a:r>
            <a:r>
              <a:rPr lang="uk-UA" dirty="0" err="1"/>
              <a:t>самоорганізуються</a:t>
            </a:r>
            <a:r>
              <a:rPr lang="uk-UA" dirty="0"/>
              <a:t>, початок 70-х років </a:t>
            </a:r>
            <a:r>
              <a:rPr lang="uk-UA" dirty="0" err="1"/>
              <a:t>нім.фізик</a:t>
            </a:r>
            <a:r>
              <a:rPr lang="uk-UA" dirty="0"/>
              <a:t> Г.</a:t>
            </a:r>
            <a:r>
              <a:rPr lang="uk-UA" dirty="0" err="1"/>
              <a:t>Хакен</a:t>
            </a:r>
            <a:r>
              <a:rPr lang="uk-UA" dirty="0"/>
              <a:t> </a:t>
            </a:r>
          </a:p>
          <a:p>
            <a:pPr marL="109728" indent="0">
              <a:buNone/>
            </a:pPr>
            <a:endParaRPr lang="uk-UA" dirty="0"/>
          </a:p>
          <a:p>
            <a:pPr marL="109728" indent="0">
              <a:buNone/>
            </a:pPr>
            <a:r>
              <a:rPr lang="uk-UA" sz="2900" b="1" u="sng" dirty="0"/>
              <a:t>Зовнішня і внутрішня цілісність </a:t>
            </a:r>
            <a:r>
              <a:rPr lang="uk-UA" dirty="0"/>
              <a:t>(умовно) - обумовлена зв'язками між елементами і наявністю зовнішнього середовища: зовнішня - при взаємодії з середовищем, відокремлює систему від середовища, внутрішня (</a:t>
            </a:r>
            <a:r>
              <a:rPr lang="uk-UA" dirty="0" err="1"/>
              <a:t>інтегративність</a:t>
            </a:r>
            <a:r>
              <a:rPr lang="uk-UA" dirty="0"/>
              <a:t>) - характеризує причини формування і збереження цілісності, обумовлені неоднорідністю і суперечливістю елементів і зв'язків системи </a:t>
            </a:r>
          </a:p>
          <a:p>
            <a:pPr marL="109728" indent="0">
              <a:buNone/>
            </a:pPr>
            <a:endParaRPr lang="uk-UA" dirty="0"/>
          </a:p>
          <a:p>
            <a:pPr marL="109728" indent="0">
              <a:buNone/>
            </a:pPr>
            <a:r>
              <a:rPr lang="uk-UA" dirty="0"/>
              <a:t>Прояв цілісності: </a:t>
            </a:r>
          </a:p>
          <a:p>
            <a:pPr marL="624078" indent="-514350">
              <a:buAutoNum type="arabicParenR"/>
            </a:pPr>
            <a:r>
              <a:rPr lang="uk-UA" dirty="0"/>
              <a:t>властивості системи не є простою сумою властивостей її елементів </a:t>
            </a:r>
          </a:p>
          <a:p>
            <a:pPr marL="624078" indent="-514350">
              <a:buAutoNum type="arabicParenR"/>
            </a:pPr>
            <a:r>
              <a:rPr lang="uk-UA" dirty="0"/>
              <a:t>зміна властивостей в одній частині системи викликає зміна 		властивостей інших частин і системи в цілому (єдність)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uk-UA" sz="3600" dirty="0">
                <a:solidFill>
                  <a:schemeClr val="tx1"/>
                </a:solidFill>
              </a:rPr>
              <a:t>Цілісність і єдність, </a:t>
            </a:r>
            <a:r>
              <a:rPr lang="uk-UA" sz="3600" dirty="0" err="1">
                <a:solidFill>
                  <a:schemeClr val="tx1"/>
                </a:solidFill>
              </a:rPr>
              <a:t>інтегративність</a:t>
            </a:r>
            <a:r>
              <a:rPr lang="uk-UA" sz="36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4950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5040560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uk-UA" dirty="0"/>
              <a:t>	Система утворює особливу єдність із середовищем: будь-яка досліджувана система є елементом системи вищого порядку, а елементи досліджуваної системи є системи нижчого порядку. </a:t>
            </a:r>
          </a:p>
          <a:p>
            <a:pPr marL="109728" indent="0">
              <a:buNone/>
            </a:pPr>
            <a:r>
              <a:rPr lang="uk-UA" dirty="0"/>
              <a:t>	</a:t>
            </a:r>
            <a:r>
              <a:rPr lang="uk-UA" b="1" u="sng" dirty="0" err="1"/>
              <a:t>Комунікативність</a:t>
            </a:r>
            <a:r>
              <a:rPr lang="uk-UA" dirty="0"/>
              <a:t>: система не ізольована і пов'язана множинами комунікацій зі складним, неоднорідним середовищем, </a:t>
            </a:r>
          </a:p>
          <a:p>
            <a:pPr marL="109728" indent="0">
              <a:buNone/>
            </a:pPr>
            <a:r>
              <a:rPr lang="uk-UA" dirty="0"/>
              <a:t>Завжди містить: </a:t>
            </a:r>
          </a:p>
          <a:p>
            <a:pPr marL="109728" indent="0">
              <a:buNone/>
            </a:pPr>
            <a:r>
              <a:rPr lang="uk-UA" dirty="0"/>
              <a:t>- </a:t>
            </a:r>
            <a:r>
              <a:rPr lang="uk-UA" dirty="0" err="1"/>
              <a:t>надсистеми</a:t>
            </a:r>
            <a:r>
              <a:rPr lang="uk-UA" dirty="0"/>
              <a:t>, </a:t>
            </a:r>
          </a:p>
          <a:p>
            <a:pPr marL="109728" indent="0">
              <a:buNone/>
            </a:pPr>
            <a:r>
              <a:rPr lang="uk-UA" dirty="0"/>
              <a:t>- підсистеми </a:t>
            </a:r>
          </a:p>
          <a:p>
            <a:pPr marL="109728" indent="0">
              <a:buNone/>
            </a:pPr>
            <a:r>
              <a:rPr lang="uk-UA" dirty="0"/>
              <a:t>- системи свого рівня</a:t>
            </a:r>
          </a:p>
          <a:p>
            <a:pPr marL="109728" indent="0">
              <a:buNone/>
            </a:pPr>
            <a:r>
              <a:rPr lang="uk-UA" dirty="0"/>
              <a:t>	</a:t>
            </a:r>
            <a:r>
              <a:rPr lang="uk-UA" dirty="0" err="1"/>
              <a:t>Надсистема</a:t>
            </a:r>
            <a:r>
              <a:rPr lang="uk-UA" dirty="0"/>
              <a:t> задає вимоги і обмеження досліджуваній системі</a:t>
            </a:r>
          </a:p>
          <a:p>
            <a:pPr marL="109728" indent="0" algn="r">
              <a:buNone/>
            </a:pPr>
            <a:endParaRPr lang="uk-UA" dirty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uk-UA" sz="2800" dirty="0" err="1">
                <a:solidFill>
                  <a:schemeClr val="tx1"/>
                </a:solidFill>
              </a:rPr>
              <a:t>Комунікативність</a:t>
            </a:r>
            <a:endParaRPr lang="uk-UA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210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>
                <a:solidFill>
                  <a:schemeClr val="tx1"/>
                </a:solidFill>
              </a:rPr>
              <a:t>Ієрархічність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052736"/>
            <a:ext cx="8363272" cy="4752528"/>
          </a:xfrm>
        </p:spPr>
        <p:txBody>
          <a:bodyPr>
            <a:normAutofit/>
          </a:bodyPr>
          <a:lstStyle/>
          <a:p>
            <a:pPr marL="109728" indent="0">
              <a:lnSpc>
                <a:spcPct val="90000"/>
              </a:lnSpc>
              <a:buNone/>
            </a:pPr>
            <a:r>
              <a:rPr lang="ru-RU" sz="2800" dirty="0"/>
              <a:t>	З </a:t>
            </a:r>
            <a:r>
              <a:rPr lang="ru-RU" sz="2800" dirty="0" err="1"/>
              <a:t>комунікативності</a:t>
            </a:r>
            <a:r>
              <a:rPr lang="ru-RU" sz="2800" dirty="0"/>
              <a:t> </a:t>
            </a:r>
            <a:r>
              <a:rPr lang="ru-RU" sz="2800" dirty="0" err="1"/>
              <a:t>побудована</a:t>
            </a:r>
            <a:r>
              <a:rPr lang="ru-RU" sz="2800" dirty="0"/>
              <a:t> </a:t>
            </a:r>
            <a:r>
              <a:rPr lang="ru-RU" sz="2800" dirty="0" err="1"/>
              <a:t>нескінченна</a:t>
            </a:r>
            <a:r>
              <a:rPr lang="ru-RU" sz="2800" dirty="0"/>
              <a:t> </a:t>
            </a:r>
            <a:r>
              <a:rPr lang="ru-RU" sz="2800" dirty="0" err="1"/>
              <a:t>ієрархія</a:t>
            </a:r>
            <a:r>
              <a:rPr lang="ru-RU" sz="2800" dirty="0"/>
              <a:t> </a:t>
            </a:r>
            <a:r>
              <a:rPr lang="ru-RU" sz="2800" dirty="0" err="1"/>
              <a:t>вгору</a:t>
            </a:r>
            <a:r>
              <a:rPr lang="ru-RU" sz="2800" dirty="0"/>
              <a:t> і вниз (</a:t>
            </a:r>
            <a:r>
              <a:rPr lang="ru-RU" sz="2800" dirty="0" err="1"/>
              <a:t>від</a:t>
            </a:r>
            <a:r>
              <a:rPr lang="ru-RU" sz="2800" dirty="0"/>
              <a:t> атомно -молекулярного </a:t>
            </a:r>
            <a:r>
              <a:rPr lang="ru-RU" sz="2800" dirty="0" err="1"/>
              <a:t>рівня</a:t>
            </a:r>
            <a:r>
              <a:rPr lang="ru-RU" sz="2800" dirty="0"/>
              <a:t> до космосу і </a:t>
            </a:r>
            <a:r>
              <a:rPr lang="ru-RU" sz="2800" dirty="0" err="1"/>
              <a:t>людського</a:t>
            </a:r>
            <a:r>
              <a:rPr lang="ru-RU" sz="2800" dirty="0"/>
              <a:t> </a:t>
            </a:r>
            <a:r>
              <a:rPr lang="ru-RU" sz="2800" dirty="0" err="1"/>
              <a:t>суспільства</a:t>
            </a:r>
            <a:r>
              <a:rPr lang="ru-RU" sz="2800" dirty="0"/>
              <a:t>), </a:t>
            </a:r>
            <a:r>
              <a:rPr lang="ru-RU" sz="2800" dirty="0" err="1"/>
              <a:t>тобто</a:t>
            </a:r>
            <a:r>
              <a:rPr lang="ru-RU" sz="2800" dirty="0"/>
              <a:t> </a:t>
            </a:r>
            <a:r>
              <a:rPr lang="ru-RU" sz="2800" dirty="0" err="1"/>
              <a:t>побудова</a:t>
            </a:r>
            <a:r>
              <a:rPr lang="ru-RU" sz="2800" dirty="0"/>
              <a:t> </a:t>
            </a:r>
            <a:r>
              <a:rPr lang="ru-RU" sz="2800" dirty="0" err="1"/>
              <a:t>всього</a:t>
            </a:r>
            <a:r>
              <a:rPr lang="ru-RU" sz="2800" dirty="0"/>
              <a:t> </a:t>
            </a:r>
            <a:r>
              <a:rPr lang="ru-RU" sz="2800" dirty="0" err="1"/>
              <a:t>світу</a:t>
            </a:r>
            <a:r>
              <a:rPr lang="ru-RU" sz="2800" dirty="0"/>
              <a:t> і будь-</a:t>
            </a:r>
            <a:r>
              <a:rPr lang="ru-RU" sz="2800" dirty="0" err="1"/>
              <a:t>якої</a:t>
            </a:r>
            <a:r>
              <a:rPr lang="ru-RU" sz="2800" dirty="0"/>
              <a:t> </a:t>
            </a:r>
            <a:r>
              <a:rPr lang="ru-RU" sz="2800" dirty="0" err="1"/>
              <a:t>виділеної</a:t>
            </a:r>
            <a:r>
              <a:rPr lang="ru-RU" sz="2800" dirty="0"/>
              <a:t> з </a:t>
            </a:r>
            <a:r>
              <a:rPr lang="ru-RU" sz="2800" dirty="0" err="1"/>
              <a:t>нього</a:t>
            </a:r>
            <a:r>
              <a:rPr lang="ru-RU" sz="2800" dirty="0"/>
              <a:t> </a:t>
            </a:r>
            <a:r>
              <a:rPr lang="ru-RU" sz="2800" dirty="0" err="1"/>
              <a:t>системи</a:t>
            </a:r>
            <a:r>
              <a:rPr lang="ru-RU" sz="2800" dirty="0"/>
              <a:t> є </a:t>
            </a:r>
            <a:r>
              <a:rPr lang="ru-RU" sz="2800" dirty="0" err="1"/>
              <a:t>ієрархічною</a:t>
            </a:r>
            <a:r>
              <a:rPr lang="ru-RU" sz="2800" dirty="0"/>
              <a:t>.</a:t>
            </a:r>
          </a:p>
          <a:p>
            <a:pPr marL="109728" indent="0">
              <a:lnSpc>
                <a:spcPct val="90000"/>
              </a:lnSpc>
              <a:buNone/>
            </a:pPr>
            <a:endParaRPr lang="ru-RU" sz="2800" dirty="0"/>
          </a:p>
          <a:p>
            <a:pPr marL="109728" indent="0">
              <a:lnSpc>
                <a:spcPct val="90000"/>
              </a:lnSpc>
              <a:buNone/>
            </a:pPr>
            <a:r>
              <a:rPr lang="ru-RU" sz="2800" dirty="0"/>
              <a:t>	</a:t>
            </a:r>
            <a:r>
              <a:rPr lang="ru-RU" sz="2800" dirty="0" err="1"/>
              <a:t>Сутність</a:t>
            </a:r>
            <a:r>
              <a:rPr lang="ru-RU" sz="2800" dirty="0"/>
              <a:t> </a:t>
            </a:r>
            <a:r>
              <a:rPr lang="ru-RU" sz="2800" dirty="0" err="1"/>
              <a:t>ієрархічності</a:t>
            </a:r>
            <a:r>
              <a:rPr lang="ru-RU" sz="2800" dirty="0"/>
              <a:t>: на кожному </a:t>
            </a:r>
            <a:r>
              <a:rPr lang="ru-RU" sz="2800" dirty="0" err="1"/>
              <a:t>рівні</a:t>
            </a:r>
            <a:r>
              <a:rPr lang="ru-RU" sz="2800" dirty="0"/>
              <a:t> </a:t>
            </a:r>
            <a:r>
              <a:rPr lang="ru-RU" sz="2800" dirty="0" err="1"/>
              <a:t>побудованої</a:t>
            </a:r>
            <a:r>
              <a:rPr lang="ru-RU" sz="2800" dirty="0"/>
              <a:t> </a:t>
            </a:r>
            <a:r>
              <a:rPr lang="ru-RU" sz="2800" dirty="0" err="1"/>
              <a:t>ієрархії</a:t>
            </a:r>
            <a:r>
              <a:rPr lang="ru-RU" sz="2800" dirty="0"/>
              <a:t> </a:t>
            </a:r>
            <a:r>
              <a:rPr lang="ru-RU" sz="2800" dirty="0" err="1"/>
              <a:t>проявляється</a:t>
            </a:r>
            <a:r>
              <a:rPr lang="ru-RU" sz="2800" dirty="0"/>
              <a:t> </a:t>
            </a:r>
            <a:r>
              <a:rPr lang="ru-RU" sz="2800" dirty="0" err="1"/>
              <a:t>властивість</a:t>
            </a:r>
            <a:r>
              <a:rPr lang="ru-RU" sz="2800" dirty="0"/>
              <a:t> </a:t>
            </a:r>
            <a:r>
              <a:rPr lang="ru-RU" sz="2800" dirty="0" err="1"/>
              <a:t>цілісності</a:t>
            </a:r>
            <a:r>
              <a:rPr lang="ru-RU" sz="28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057471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algn="ctr"/>
            <a:r>
              <a:rPr lang="uk-UA" sz="2800" dirty="0">
                <a:solidFill>
                  <a:schemeClr val="tx1"/>
                </a:solidFill>
              </a:rPr>
              <a:t>Історичність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24744"/>
            <a:ext cx="8363272" cy="5256584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uk-UA" sz="2800" dirty="0"/>
              <a:t>	</a:t>
            </a:r>
            <a:r>
              <a:rPr lang="uk-UA" sz="3400" dirty="0"/>
              <a:t>Всі системи функціонують в часі, минуле впливає на теперішнє, тобто будь-яка система історична.</a:t>
            </a:r>
          </a:p>
          <a:p>
            <a:pPr marL="109728" indent="0">
              <a:buNone/>
            </a:pPr>
            <a:r>
              <a:rPr lang="uk-UA" sz="3400" dirty="0"/>
              <a:t>	Біологічні і суспільні системи проходять періоди зародження, становлення, розвитку, занепаду і загибелі (руйнування). </a:t>
            </a:r>
          </a:p>
          <a:p>
            <a:pPr marL="109728" indent="0">
              <a:buNone/>
            </a:pPr>
            <a:r>
              <a:rPr lang="uk-UA" sz="3400" dirty="0"/>
              <a:t>	Для технічних та організаційних систем - визначення періодів є складним, але дуже важливим завданням.</a:t>
            </a:r>
          </a:p>
          <a:p>
            <a:pPr marL="109728" indent="0">
              <a:buNone/>
            </a:pPr>
            <a:r>
              <a:rPr lang="uk-UA" sz="3400" dirty="0"/>
              <a:t>	Всі такі системи потребують оптимального управління розвитком з метою визначення наближення того чи іншого періоду. </a:t>
            </a:r>
          </a:p>
          <a:p>
            <a:r>
              <a:rPr lang="uk-UA" sz="2800" dirty="0"/>
              <a:t>Наприклад: При проектуванні складної системи (етап зародження) необхідно передбачити кошти для розвитку системи, засоби для запобігання (або хоча б передбачення) старіння і зносу (занепаду) або моменту відмови, руйнування (загибелі) системи або її елементів. </a:t>
            </a:r>
          </a:p>
        </p:txBody>
      </p:sp>
    </p:spTree>
    <p:extLst>
      <p:ext uri="{BB962C8B-B14F-4D97-AF65-F5344CB8AC3E}">
        <p14:creationId xmlns:p14="http://schemas.microsoft.com/office/powerpoint/2010/main" val="123833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229600" cy="5112568"/>
          </a:xfrm>
        </p:spPr>
        <p:txBody>
          <a:bodyPr>
            <a:normAutofit/>
          </a:bodyPr>
          <a:lstStyle/>
          <a:p>
            <a:pPr marL="109728" indent="0">
              <a:lnSpc>
                <a:spcPct val="80000"/>
              </a:lnSpc>
              <a:spcBef>
                <a:spcPct val="60000"/>
              </a:spcBef>
              <a:buNone/>
            </a:pPr>
            <a:r>
              <a:rPr lang="ru-RU" sz="2400" dirty="0" err="1"/>
              <a:t>Подання</a:t>
            </a:r>
            <a:r>
              <a:rPr lang="ru-RU" sz="2400" dirty="0"/>
              <a:t> про </a:t>
            </a:r>
            <a:r>
              <a:rPr lang="ru-RU" sz="2400" dirty="0" err="1"/>
              <a:t>цілі</a:t>
            </a:r>
            <a:r>
              <a:rPr lang="ru-RU" sz="2400" dirty="0"/>
              <a:t> і </a:t>
            </a:r>
            <a:r>
              <a:rPr lang="ru-RU" sz="2400" dirty="0" err="1"/>
              <a:t>формулювання</a:t>
            </a:r>
            <a:r>
              <a:rPr lang="ru-RU" sz="2400" dirty="0"/>
              <a:t> мети </a:t>
            </a:r>
            <a:r>
              <a:rPr lang="ru-RU" sz="2400" dirty="0" err="1"/>
              <a:t>залежить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стадії</a:t>
            </a:r>
            <a:r>
              <a:rPr lang="ru-RU" sz="2400" dirty="0"/>
              <a:t> </a:t>
            </a:r>
            <a:r>
              <a:rPr lang="ru-RU" sz="2400" dirty="0" err="1"/>
              <a:t>пізнання</a:t>
            </a:r>
            <a:r>
              <a:rPr lang="ru-RU" sz="2400" dirty="0"/>
              <a:t> </a:t>
            </a:r>
            <a:r>
              <a:rPr lang="ru-RU" sz="2400" dirty="0" err="1"/>
              <a:t>об'єкту</a:t>
            </a:r>
            <a:r>
              <a:rPr lang="ru-RU" sz="2400" dirty="0"/>
              <a:t> </a:t>
            </a:r>
          </a:p>
          <a:p>
            <a:pPr marL="109728" indent="0">
              <a:lnSpc>
                <a:spcPct val="80000"/>
              </a:lnSpc>
              <a:spcBef>
                <a:spcPct val="60000"/>
              </a:spcBef>
              <a:buNone/>
            </a:pPr>
            <a:r>
              <a:rPr lang="ru-RU" sz="2400" dirty="0"/>
              <a:t>Мета </a:t>
            </a:r>
            <a:r>
              <a:rPr lang="ru-RU" sz="2400" dirty="0" err="1"/>
              <a:t>залежить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внутрішніх</a:t>
            </a:r>
            <a:r>
              <a:rPr lang="ru-RU" sz="2400" dirty="0"/>
              <a:t> і </a:t>
            </a:r>
            <a:r>
              <a:rPr lang="ru-RU" sz="2400" dirty="0" err="1"/>
              <a:t>зовнішніх</a:t>
            </a:r>
            <a:r>
              <a:rPr lang="ru-RU" sz="2400" dirty="0"/>
              <a:t> </a:t>
            </a:r>
            <a:r>
              <a:rPr lang="ru-RU" sz="2400" dirty="0" err="1"/>
              <a:t>факторів</a:t>
            </a:r>
            <a:r>
              <a:rPr lang="ru-RU" sz="2400" dirty="0"/>
              <a:t>  </a:t>
            </a:r>
          </a:p>
          <a:p>
            <a:pPr marL="109728" indent="0">
              <a:lnSpc>
                <a:spcPct val="80000"/>
              </a:lnSpc>
              <a:spcBef>
                <a:spcPct val="60000"/>
              </a:spcBef>
              <a:buNone/>
            </a:pPr>
            <a:r>
              <a:rPr lang="ru-RU" sz="2400" dirty="0" err="1"/>
              <a:t>Завдання</a:t>
            </a:r>
            <a:r>
              <a:rPr lang="ru-RU" sz="2400" dirty="0"/>
              <a:t> </a:t>
            </a:r>
            <a:r>
              <a:rPr lang="ru-RU" sz="2400" dirty="0" err="1"/>
              <a:t>формування</a:t>
            </a:r>
            <a:r>
              <a:rPr lang="ru-RU" sz="2400" dirty="0"/>
              <a:t> </a:t>
            </a:r>
            <a:r>
              <a:rPr lang="ru-RU" sz="2400" dirty="0" err="1"/>
              <a:t>загальної</a:t>
            </a:r>
            <a:r>
              <a:rPr lang="ru-RU" sz="2400" dirty="0"/>
              <a:t> (</a:t>
            </a:r>
            <a:r>
              <a:rPr lang="ru-RU" sz="2400" dirty="0" err="1"/>
              <a:t>глобальної</a:t>
            </a:r>
            <a:r>
              <a:rPr lang="ru-RU" sz="2400" dirty="0"/>
              <a:t>) мети </a:t>
            </a:r>
            <a:r>
              <a:rPr lang="ru-RU" sz="2400" dirty="0" err="1"/>
              <a:t>системи</a:t>
            </a:r>
            <a:r>
              <a:rPr lang="ru-RU" sz="2400" dirty="0"/>
              <a:t>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звести</a:t>
            </a:r>
            <a:r>
              <a:rPr lang="ru-RU" sz="2400" dirty="0"/>
              <a:t> до </a:t>
            </a:r>
            <a:r>
              <a:rPr lang="ru-RU" sz="2400" dirty="0" err="1"/>
              <a:t>задачі</a:t>
            </a:r>
            <a:r>
              <a:rPr lang="ru-RU" sz="2400" dirty="0"/>
              <a:t> </a:t>
            </a:r>
            <a:r>
              <a:rPr lang="ru-RU" sz="2400" dirty="0" err="1"/>
              <a:t>структуризації</a:t>
            </a:r>
            <a:r>
              <a:rPr lang="ru-RU" sz="2400" dirty="0"/>
              <a:t> мети </a:t>
            </a:r>
          </a:p>
          <a:p>
            <a:pPr marL="109728" indent="0">
              <a:lnSpc>
                <a:spcPct val="80000"/>
              </a:lnSpc>
              <a:spcBef>
                <a:spcPct val="60000"/>
              </a:spcBef>
              <a:buNone/>
            </a:pPr>
            <a:r>
              <a:rPr lang="ru-RU" sz="2400" dirty="0" err="1"/>
              <a:t>Спосіб</a:t>
            </a:r>
            <a:r>
              <a:rPr lang="ru-RU" sz="2400" dirty="0"/>
              <a:t> </a:t>
            </a:r>
            <a:r>
              <a:rPr lang="ru-RU" sz="2400" dirty="0" err="1"/>
              <a:t>представлення</a:t>
            </a:r>
            <a:r>
              <a:rPr lang="ru-RU" sz="2400" dirty="0"/>
              <a:t> </a:t>
            </a:r>
            <a:r>
              <a:rPr lang="ru-RU" sz="2400" dirty="0" err="1"/>
              <a:t>структури</a:t>
            </a:r>
            <a:r>
              <a:rPr lang="ru-RU" sz="2400" dirty="0"/>
              <a:t> мети </a:t>
            </a:r>
            <a:r>
              <a:rPr lang="ru-RU" sz="2400" dirty="0" err="1"/>
              <a:t>залежить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стадії</a:t>
            </a:r>
            <a:r>
              <a:rPr lang="ru-RU" sz="2400" dirty="0"/>
              <a:t> </a:t>
            </a:r>
            <a:r>
              <a:rPr lang="ru-RU" sz="2400" dirty="0" err="1"/>
              <a:t>пізнання</a:t>
            </a:r>
            <a:r>
              <a:rPr lang="ru-RU" sz="2400" dirty="0"/>
              <a:t> </a:t>
            </a:r>
            <a:r>
              <a:rPr lang="ru-RU" sz="2400" dirty="0" err="1"/>
              <a:t>об'єкту</a:t>
            </a:r>
            <a:r>
              <a:rPr lang="ru-RU" sz="2400" dirty="0"/>
              <a:t>  </a:t>
            </a:r>
          </a:p>
          <a:p>
            <a:pPr marL="109728" indent="0">
              <a:lnSpc>
                <a:spcPct val="80000"/>
              </a:lnSpc>
              <a:spcBef>
                <a:spcPct val="60000"/>
              </a:spcBef>
              <a:buNone/>
            </a:pPr>
            <a:r>
              <a:rPr lang="ru-RU" sz="2400" dirty="0"/>
              <a:t>У </a:t>
            </a:r>
            <a:r>
              <a:rPr lang="ru-RU" sz="2400" dirty="0" err="1"/>
              <a:t>структурі</a:t>
            </a:r>
            <a:r>
              <a:rPr lang="ru-RU" sz="2400" dirty="0"/>
              <a:t> </a:t>
            </a:r>
            <a:r>
              <a:rPr lang="ru-RU" sz="2400" dirty="0" err="1"/>
              <a:t>цілей</a:t>
            </a:r>
            <a:r>
              <a:rPr lang="ru-RU" sz="2400" dirty="0"/>
              <a:t> </a:t>
            </a:r>
            <a:r>
              <a:rPr lang="ru-RU" sz="2400" dirty="0" err="1"/>
              <a:t>проявляється</a:t>
            </a:r>
            <a:r>
              <a:rPr lang="ru-RU" sz="2400" dirty="0"/>
              <a:t> </a:t>
            </a:r>
            <a:r>
              <a:rPr lang="ru-RU" sz="2400" dirty="0" err="1"/>
              <a:t>закономірність</a:t>
            </a:r>
            <a:r>
              <a:rPr lang="ru-RU" sz="2400" dirty="0"/>
              <a:t> </a:t>
            </a:r>
            <a:r>
              <a:rPr lang="ru-RU" sz="2400" dirty="0" err="1"/>
              <a:t>цілісності</a:t>
            </a:r>
            <a:endParaRPr lang="ru-RU" sz="2400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noFill/>
          <a:ln/>
        </p:spPr>
        <p:txBody>
          <a:bodyPr>
            <a:noAutofit/>
          </a:bodyPr>
          <a:lstStyle/>
          <a:p>
            <a:r>
              <a:rPr lang="ru-RU" sz="2800" dirty="0" err="1">
                <a:solidFill>
                  <a:schemeClr val="tx1"/>
                </a:solidFill>
              </a:rPr>
              <a:t>Закономірності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формування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цілей</a:t>
            </a:r>
            <a:r>
              <a:rPr lang="ru-RU" sz="2800" dirty="0">
                <a:solidFill>
                  <a:schemeClr val="tx1"/>
                </a:solidFill>
              </a:rPr>
              <a:t> в </a:t>
            </a:r>
            <a:r>
              <a:rPr lang="ru-RU" sz="2800" dirty="0" err="1">
                <a:solidFill>
                  <a:schemeClr val="tx1"/>
                </a:solidFill>
              </a:rPr>
              <a:t>складних</a:t>
            </a:r>
            <a:r>
              <a:rPr lang="ru-RU" sz="2800" dirty="0">
                <a:solidFill>
                  <a:schemeClr val="tx1"/>
                </a:solidFill>
              </a:rPr>
              <a:t> системах</a:t>
            </a:r>
          </a:p>
        </p:txBody>
      </p:sp>
    </p:spTree>
    <p:extLst>
      <p:ext uri="{BB962C8B-B14F-4D97-AF65-F5344CB8AC3E}">
        <p14:creationId xmlns:p14="http://schemas.microsoft.com/office/powerpoint/2010/main" val="177878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24744"/>
            <a:ext cx="8424936" cy="5256584"/>
          </a:xfrm>
        </p:spPr>
        <p:txBody>
          <a:bodyPr>
            <a:normAutofit fontScale="85000" lnSpcReduction="20000"/>
          </a:bodyPr>
          <a:lstStyle/>
          <a:p>
            <a:pPr marL="109728" indent="0">
              <a:lnSpc>
                <a:spcPct val="80000"/>
              </a:lnSpc>
              <a:spcBef>
                <a:spcPct val="60000"/>
              </a:spcBef>
              <a:buNone/>
            </a:pPr>
            <a:r>
              <a:rPr lang="ru-RU" sz="2400" dirty="0"/>
              <a:t>	</a:t>
            </a:r>
            <a:r>
              <a:rPr lang="ru-RU" sz="2400" i="1" u="sng" dirty="0" err="1"/>
              <a:t>Розвиток</a:t>
            </a:r>
            <a:r>
              <a:rPr lang="ru-RU" sz="2400" dirty="0"/>
              <a:t> - </a:t>
            </a:r>
            <a:r>
              <a:rPr lang="ru-RU" sz="2400" dirty="0" err="1"/>
              <a:t>процес</a:t>
            </a:r>
            <a:r>
              <a:rPr lang="ru-RU" sz="2400" dirty="0"/>
              <a:t>, </a:t>
            </a:r>
            <a:r>
              <a:rPr lang="ru-RU" sz="2400" dirty="0" err="1"/>
              <a:t>спрямований</a:t>
            </a:r>
            <a:r>
              <a:rPr lang="ru-RU" sz="2400" dirty="0"/>
              <a:t> на </a:t>
            </a:r>
            <a:r>
              <a:rPr lang="ru-RU" sz="2400" dirty="0" err="1"/>
              <a:t>зміну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 з метою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вдосконалення</a:t>
            </a:r>
            <a:r>
              <a:rPr lang="ru-RU" sz="2400" dirty="0"/>
              <a:t>. 	</a:t>
            </a:r>
          </a:p>
          <a:p>
            <a:pPr marL="109728" indent="0">
              <a:lnSpc>
                <a:spcPct val="80000"/>
              </a:lnSpc>
              <a:spcBef>
                <a:spcPct val="60000"/>
              </a:spcBef>
              <a:buNone/>
            </a:pPr>
            <a:r>
              <a:rPr lang="ru-RU" sz="2400" dirty="0" err="1"/>
              <a:t>Приклади</a:t>
            </a:r>
            <a:r>
              <a:rPr lang="ru-RU" sz="2400" dirty="0"/>
              <a:t>: 1. </a:t>
            </a:r>
            <a:r>
              <a:rPr lang="ru-RU" sz="2400" dirty="0" err="1"/>
              <a:t>Збільшення</a:t>
            </a:r>
            <a:r>
              <a:rPr lang="ru-RU" sz="2400" dirty="0"/>
              <a:t> </a:t>
            </a:r>
            <a:r>
              <a:rPr lang="ru-RU" sz="2400" dirty="0" err="1"/>
              <a:t>складності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 (</a:t>
            </a:r>
            <a:r>
              <a:rPr lang="ru-RU" sz="2400" dirty="0" err="1"/>
              <a:t>збільшення</a:t>
            </a:r>
            <a:r>
              <a:rPr lang="ru-RU" sz="2400" dirty="0"/>
              <a:t> </a:t>
            </a:r>
            <a:r>
              <a:rPr lang="ru-RU" sz="2400" dirty="0" err="1"/>
              <a:t>функціональності</a:t>
            </a:r>
            <a:r>
              <a:rPr lang="ru-RU" sz="2400" dirty="0"/>
              <a:t>)</a:t>
            </a:r>
          </a:p>
          <a:p>
            <a:pPr marL="109728" indent="0">
              <a:lnSpc>
                <a:spcPct val="80000"/>
              </a:lnSpc>
              <a:spcBef>
                <a:spcPct val="60000"/>
              </a:spcBef>
              <a:buNone/>
            </a:pPr>
            <a:r>
              <a:rPr lang="ru-RU" sz="2400" dirty="0"/>
              <a:t>2. </a:t>
            </a:r>
            <a:r>
              <a:rPr lang="ru-RU" sz="2400" dirty="0" err="1"/>
              <a:t>Покращення</a:t>
            </a:r>
            <a:r>
              <a:rPr lang="ru-RU" sz="2400" dirty="0"/>
              <a:t> </a:t>
            </a:r>
            <a:r>
              <a:rPr lang="ru-RU" sz="2400" dirty="0" err="1"/>
              <a:t>адаптованості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 </a:t>
            </a:r>
          </a:p>
          <a:p>
            <a:pPr marL="109728" indent="0">
              <a:lnSpc>
                <a:spcPct val="80000"/>
              </a:lnSpc>
              <a:spcBef>
                <a:spcPct val="60000"/>
              </a:spcBef>
              <a:buNone/>
            </a:pPr>
            <a:r>
              <a:rPr lang="ru-RU" sz="2400" dirty="0"/>
              <a:t>3. </a:t>
            </a:r>
            <a:r>
              <a:rPr lang="ru-RU" sz="2400" dirty="0" err="1"/>
              <a:t>Збільшення</a:t>
            </a:r>
            <a:r>
              <a:rPr lang="ru-RU" sz="2400" dirty="0"/>
              <a:t> </a:t>
            </a:r>
            <a:r>
              <a:rPr lang="ru-RU" sz="2400" dirty="0" err="1"/>
              <a:t>масштабів</a:t>
            </a:r>
            <a:r>
              <a:rPr lang="ru-RU" sz="2400" dirty="0"/>
              <a:t> </a:t>
            </a:r>
            <a:r>
              <a:rPr lang="ru-RU" sz="2400" dirty="0" err="1"/>
              <a:t>явища</a:t>
            </a:r>
            <a:r>
              <a:rPr lang="ru-RU" sz="2400" dirty="0"/>
              <a:t> (</a:t>
            </a:r>
            <a:r>
              <a:rPr lang="ru-RU" sz="2400" dirty="0" err="1"/>
              <a:t>розвиток</a:t>
            </a:r>
            <a:r>
              <a:rPr lang="ru-RU" sz="2400" dirty="0"/>
              <a:t> </a:t>
            </a:r>
            <a:r>
              <a:rPr lang="ru-RU" sz="2400" dirty="0" err="1"/>
              <a:t>катастрофи</a:t>
            </a:r>
            <a:r>
              <a:rPr lang="ru-RU" sz="2400" dirty="0"/>
              <a:t>, </a:t>
            </a:r>
            <a:r>
              <a:rPr lang="ru-RU" sz="2400" dirty="0" err="1"/>
              <a:t>цунамі</a:t>
            </a:r>
            <a:r>
              <a:rPr lang="ru-RU" sz="2400" dirty="0"/>
              <a:t>)</a:t>
            </a:r>
          </a:p>
          <a:p>
            <a:pPr marL="109728" indent="0">
              <a:lnSpc>
                <a:spcPct val="80000"/>
              </a:lnSpc>
              <a:spcBef>
                <a:spcPct val="60000"/>
              </a:spcBef>
              <a:buNone/>
            </a:pPr>
            <a:r>
              <a:rPr lang="ru-RU" sz="2400" dirty="0"/>
              <a:t>4. </a:t>
            </a:r>
            <a:r>
              <a:rPr lang="ru-RU" sz="2400" dirty="0" err="1"/>
              <a:t>Соціальний</a:t>
            </a:r>
            <a:r>
              <a:rPr lang="ru-RU" sz="2400" dirty="0"/>
              <a:t> </a:t>
            </a:r>
            <a:r>
              <a:rPr lang="ru-RU" sz="2400" dirty="0" err="1"/>
              <a:t>прогрес</a:t>
            </a:r>
            <a:r>
              <a:rPr lang="ru-RU" sz="2400" dirty="0"/>
              <a:t> </a:t>
            </a:r>
          </a:p>
          <a:p>
            <a:pPr marL="109728" indent="0">
              <a:lnSpc>
                <a:spcPct val="80000"/>
              </a:lnSpc>
              <a:spcBef>
                <a:spcPct val="60000"/>
              </a:spcBef>
              <a:buNone/>
            </a:pPr>
            <a:r>
              <a:rPr lang="ru-RU" sz="2400" dirty="0"/>
              <a:t>5. </a:t>
            </a:r>
            <a:r>
              <a:rPr lang="ru-RU" sz="2400" dirty="0" err="1"/>
              <a:t>Кількісний</a:t>
            </a:r>
            <a:r>
              <a:rPr lang="ru-RU" sz="2400" dirty="0"/>
              <a:t> </a:t>
            </a:r>
            <a:r>
              <a:rPr lang="ru-RU" sz="2400" dirty="0" err="1"/>
              <a:t>ріст</a:t>
            </a:r>
            <a:r>
              <a:rPr lang="ru-RU" sz="2400" dirty="0"/>
              <a:t> </a:t>
            </a:r>
            <a:r>
              <a:rPr lang="ru-RU" sz="2400" dirty="0" err="1"/>
              <a:t>економіки</a:t>
            </a:r>
            <a:r>
              <a:rPr lang="ru-RU" sz="2400" dirty="0"/>
              <a:t> і </a:t>
            </a:r>
            <a:r>
              <a:rPr lang="ru-RU" sz="2400" dirty="0" err="1"/>
              <a:t>якісне</a:t>
            </a:r>
            <a:r>
              <a:rPr lang="ru-RU" sz="2400" dirty="0"/>
              <a:t> </a:t>
            </a:r>
            <a:r>
              <a:rPr lang="ru-RU" sz="2400" dirty="0" err="1"/>
              <a:t>покращення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структури</a:t>
            </a:r>
            <a:r>
              <a:rPr lang="ru-RU" sz="2400" dirty="0"/>
              <a:t> </a:t>
            </a:r>
          </a:p>
          <a:p>
            <a:pPr marL="109728" indent="0">
              <a:lnSpc>
                <a:spcPct val="80000"/>
              </a:lnSpc>
              <a:spcBef>
                <a:spcPct val="60000"/>
              </a:spcBef>
              <a:buNone/>
            </a:pPr>
            <a:r>
              <a:rPr lang="ru-RU" sz="2400" b="1" u="sng" dirty="0" err="1"/>
              <a:t>Закономірності</a:t>
            </a:r>
            <a:r>
              <a:rPr lang="ru-RU" sz="2400" b="1" u="sng" dirty="0"/>
              <a:t> </a:t>
            </a:r>
            <a:r>
              <a:rPr lang="ru-RU" sz="2400" b="1" u="sng" dirty="0" err="1"/>
              <a:t>розвитку</a:t>
            </a:r>
            <a:r>
              <a:rPr lang="ru-RU" sz="2400" dirty="0"/>
              <a:t>: </a:t>
            </a:r>
          </a:p>
          <a:p>
            <a:pPr marL="109728" indent="0">
              <a:lnSpc>
                <a:spcPct val="80000"/>
              </a:lnSpc>
              <a:spcBef>
                <a:spcPct val="60000"/>
              </a:spcBef>
              <a:buNone/>
            </a:pPr>
            <a:r>
              <a:rPr lang="ru-RU" sz="2400" dirty="0"/>
              <a:t> </a:t>
            </a:r>
            <a:r>
              <a:rPr lang="ru-RU" sz="2400" dirty="0" err="1"/>
              <a:t>нерівномірність</a:t>
            </a:r>
            <a:r>
              <a:rPr lang="ru-RU" sz="2400" dirty="0"/>
              <a:t> і </a:t>
            </a:r>
            <a:r>
              <a:rPr lang="ru-RU" sz="2400" dirty="0" err="1"/>
              <a:t>гетерохронність</a:t>
            </a:r>
            <a:r>
              <a:rPr lang="ru-RU" sz="2400" dirty="0"/>
              <a:t> (</a:t>
            </a:r>
            <a:r>
              <a:rPr lang="ru-RU" sz="2400" dirty="0" err="1"/>
              <a:t>асинхронність</a:t>
            </a:r>
            <a:r>
              <a:rPr lang="ru-RU" sz="2400" dirty="0"/>
              <a:t> фаз </a:t>
            </a:r>
            <a:r>
              <a:rPr lang="ru-RU" sz="2400" dirty="0" err="1"/>
              <a:t>розвитку</a:t>
            </a:r>
            <a:r>
              <a:rPr lang="ru-RU" sz="2400" dirty="0"/>
              <a:t>) </a:t>
            </a:r>
          </a:p>
          <a:p>
            <a:pPr marL="109728" indent="0">
              <a:lnSpc>
                <a:spcPct val="80000"/>
              </a:lnSpc>
              <a:spcBef>
                <a:spcPct val="60000"/>
              </a:spcBef>
              <a:buNone/>
            </a:pPr>
            <a:r>
              <a:rPr lang="ru-RU" sz="2400" dirty="0"/>
              <a:t> </a:t>
            </a:r>
            <a:r>
              <a:rPr lang="ru-RU" sz="2400" dirty="0" err="1"/>
              <a:t>нестійкість</a:t>
            </a:r>
            <a:r>
              <a:rPr lang="ru-RU" sz="2400" dirty="0"/>
              <a:t> (є </a:t>
            </a:r>
            <a:r>
              <a:rPr lang="ru-RU" sz="2400" dirty="0" err="1"/>
              <a:t>кризи</a:t>
            </a:r>
            <a:r>
              <a:rPr lang="ru-RU" sz="2400" dirty="0"/>
              <a:t> </a:t>
            </a:r>
            <a:r>
              <a:rPr lang="ru-RU" sz="2400" dirty="0" err="1"/>
              <a:t>розвитку-спіраль</a:t>
            </a:r>
            <a:r>
              <a:rPr lang="ru-RU" sz="2400" dirty="0"/>
              <a:t>) </a:t>
            </a:r>
          </a:p>
          <a:p>
            <a:pPr marL="109728" indent="0">
              <a:lnSpc>
                <a:spcPct val="80000"/>
              </a:lnSpc>
              <a:spcBef>
                <a:spcPct val="60000"/>
              </a:spcBef>
              <a:buNone/>
            </a:pPr>
            <a:r>
              <a:rPr lang="ru-RU" sz="2400" dirty="0"/>
              <a:t> </a:t>
            </a:r>
            <a:r>
              <a:rPr lang="ru-RU" sz="2400" dirty="0" err="1"/>
              <a:t>сенситивність</a:t>
            </a:r>
            <a:r>
              <a:rPr lang="ru-RU" sz="2400" dirty="0"/>
              <a:t> (</a:t>
            </a:r>
            <a:r>
              <a:rPr lang="ru-RU" sz="2400" dirty="0" err="1"/>
              <a:t>різна</a:t>
            </a:r>
            <a:r>
              <a:rPr lang="ru-RU" sz="2400" dirty="0"/>
              <a:t> </a:t>
            </a:r>
            <a:r>
              <a:rPr lang="ru-RU" sz="2400" dirty="0" err="1"/>
              <a:t>чутливість</a:t>
            </a:r>
            <a:r>
              <a:rPr lang="ru-RU" sz="2400" dirty="0"/>
              <a:t> до </a:t>
            </a:r>
            <a:r>
              <a:rPr lang="ru-RU" sz="2400" dirty="0" err="1"/>
              <a:t>зовнішніх</a:t>
            </a:r>
            <a:r>
              <a:rPr lang="ru-RU" sz="2400" dirty="0"/>
              <a:t> </a:t>
            </a:r>
            <a:r>
              <a:rPr lang="ru-RU" sz="2400" dirty="0" err="1"/>
              <a:t>впливів</a:t>
            </a:r>
            <a:r>
              <a:rPr lang="ru-RU" sz="2400" dirty="0"/>
              <a:t>) </a:t>
            </a:r>
          </a:p>
          <a:p>
            <a:pPr marL="109728" indent="0">
              <a:lnSpc>
                <a:spcPct val="80000"/>
              </a:lnSpc>
              <a:spcBef>
                <a:spcPct val="60000"/>
              </a:spcBef>
              <a:buNone/>
            </a:pPr>
            <a:r>
              <a:rPr lang="ru-RU" sz="2400" dirty="0"/>
              <a:t> </a:t>
            </a:r>
            <a:r>
              <a:rPr lang="ru-RU" sz="2400" dirty="0" err="1"/>
              <a:t>кумулятивність</a:t>
            </a:r>
            <a:r>
              <a:rPr lang="ru-RU" sz="2400" dirty="0"/>
              <a:t> </a:t>
            </a:r>
          </a:p>
          <a:p>
            <a:pPr marL="109728" indent="0">
              <a:lnSpc>
                <a:spcPct val="80000"/>
              </a:lnSpc>
              <a:spcBef>
                <a:spcPct val="60000"/>
              </a:spcBef>
              <a:buNone/>
            </a:pPr>
            <a:r>
              <a:rPr lang="ru-RU" sz="2400" dirty="0"/>
              <a:t> </a:t>
            </a:r>
            <a:r>
              <a:rPr lang="ru-RU" sz="2400" dirty="0" err="1"/>
              <a:t>дивергентность-конвергентность</a:t>
            </a:r>
            <a:r>
              <a:rPr lang="ru-RU" sz="2400" dirty="0"/>
              <a:t> (</a:t>
            </a:r>
            <a:r>
              <a:rPr lang="ru-RU" sz="2400" dirty="0" err="1"/>
              <a:t>чергування</a:t>
            </a:r>
            <a:r>
              <a:rPr lang="ru-RU" sz="2400" dirty="0"/>
              <a:t> </a:t>
            </a:r>
            <a:r>
              <a:rPr lang="ru-RU" sz="2400" dirty="0" err="1"/>
              <a:t>збільшення</a:t>
            </a:r>
            <a:r>
              <a:rPr lang="ru-RU" sz="2400" dirty="0"/>
              <a:t> і </a:t>
            </a:r>
            <a:r>
              <a:rPr lang="ru-RU" sz="2400" dirty="0" err="1"/>
              <a:t>згортання</a:t>
            </a:r>
            <a:r>
              <a:rPr lang="ru-RU" sz="2400" dirty="0"/>
              <a:t> </a:t>
            </a:r>
            <a:r>
              <a:rPr lang="ru-RU" sz="2400" dirty="0" err="1"/>
              <a:t>різноманітності</a:t>
            </a:r>
            <a:r>
              <a:rPr lang="ru-RU" sz="2400" dirty="0"/>
              <a:t> в </a:t>
            </a:r>
            <a:r>
              <a:rPr lang="ru-RU" sz="2400" dirty="0" err="1"/>
              <a:t>процесі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)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noFill/>
          <a:ln/>
        </p:spPr>
        <p:txBody>
          <a:bodyPr>
            <a:noAutofit/>
          </a:bodyPr>
          <a:lstStyle/>
          <a:p>
            <a:r>
              <a:rPr lang="ru-RU" sz="2800" dirty="0" err="1">
                <a:solidFill>
                  <a:schemeClr val="tx1"/>
                </a:solidFill>
              </a:rPr>
              <a:t>Закономірності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розвитку</a:t>
            </a:r>
            <a:r>
              <a:rPr lang="ru-RU" sz="2800" dirty="0">
                <a:solidFill>
                  <a:schemeClr val="tx1"/>
                </a:solidFill>
              </a:rPr>
              <a:t> систем</a:t>
            </a:r>
          </a:p>
        </p:txBody>
      </p:sp>
    </p:spTree>
    <p:extLst>
      <p:ext uri="{BB962C8B-B14F-4D97-AF65-F5344CB8AC3E}">
        <p14:creationId xmlns:p14="http://schemas.microsoft.com/office/powerpoint/2010/main" val="399015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07504" y="188640"/>
            <a:ext cx="8928992" cy="864096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2800" dirty="0">
                <a:solidFill>
                  <a:schemeClr val="tx1"/>
                </a:solidFill>
              </a:rPr>
              <a:t>1.</a:t>
            </a:r>
            <a:r>
              <a:rPr lang="uk-UA" sz="2800" dirty="0"/>
              <a:t> Наукові підходи до вивчення систем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endParaRPr lang="uk-UA" sz="2800" dirty="0">
              <a:solidFill>
                <a:schemeClr val="tx1"/>
              </a:solidFill>
            </a:endParaRPr>
          </a:p>
          <a:p>
            <a:r>
              <a:rPr lang="uk-UA" sz="2800" u="sng" dirty="0">
                <a:solidFill>
                  <a:schemeClr val="tx1"/>
                </a:solidFill>
              </a:rPr>
              <a:t>Науки про системи</a:t>
            </a:r>
          </a:p>
        </p:txBody>
      </p:sp>
      <p:sp>
        <p:nvSpPr>
          <p:cNvPr id="5" name="Підзаголовок 2"/>
          <p:cNvSpPr txBox="1">
            <a:spLocks/>
          </p:cNvSpPr>
          <p:nvPr/>
        </p:nvSpPr>
        <p:spPr>
          <a:xfrm>
            <a:off x="179512" y="1196752"/>
            <a:ext cx="8856984" cy="5472608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" pitchFamily="2" charset="2"/>
              <a:buChar char="§"/>
            </a:pPr>
            <a:r>
              <a:rPr lang="uk-UA" sz="3200" i="1" dirty="0"/>
              <a:t>Загальна теорія систем</a:t>
            </a:r>
          </a:p>
          <a:p>
            <a:pPr>
              <a:buFont typeface="Wingdings" pitchFamily="2" charset="2"/>
              <a:buChar char="§"/>
            </a:pPr>
            <a:r>
              <a:rPr lang="uk-UA" sz="3200" i="1" dirty="0"/>
              <a:t>Кібернетика</a:t>
            </a:r>
            <a:r>
              <a:rPr lang="uk-UA" sz="3200" dirty="0"/>
              <a:t> (</a:t>
            </a:r>
            <a:r>
              <a:rPr lang="uk-UA" sz="2800" dirty="0"/>
              <a:t>базується на принципі зворотних зв’язків</a:t>
            </a:r>
            <a:r>
              <a:rPr lang="uk-UA" sz="3200" dirty="0"/>
              <a:t>) </a:t>
            </a:r>
          </a:p>
          <a:p>
            <a:pPr>
              <a:buFont typeface="Wingdings" pitchFamily="2" charset="2"/>
              <a:buChar char="§"/>
            </a:pPr>
            <a:r>
              <a:rPr lang="uk-UA" sz="3200" i="1" dirty="0"/>
              <a:t>Теорія інформації</a:t>
            </a:r>
          </a:p>
          <a:p>
            <a:pPr>
              <a:buFont typeface="Wingdings" pitchFamily="2" charset="2"/>
              <a:buChar char="§"/>
            </a:pPr>
            <a:r>
              <a:rPr lang="uk-UA" sz="3200" i="1" dirty="0"/>
              <a:t>Теорія ігор </a:t>
            </a:r>
            <a:r>
              <a:rPr lang="uk-UA" sz="3200" dirty="0"/>
              <a:t>(</a:t>
            </a:r>
            <a:r>
              <a:rPr lang="uk-UA" sz="2800" dirty="0"/>
              <a:t>аналізує раціональну конкуренцію двох чи більше протидіючих сил з метою досягнення максимального виграшу і мінімального програшу</a:t>
            </a:r>
            <a:r>
              <a:rPr lang="uk-UA" sz="3200" dirty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uk-UA" sz="3200" i="1" dirty="0"/>
              <a:t>Теорія прийняття рішень </a:t>
            </a:r>
            <a:r>
              <a:rPr lang="uk-UA" sz="3200" dirty="0"/>
              <a:t>(</a:t>
            </a:r>
            <a:r>
              <a:rPr lang="uk-UA" sz="2800" dirty="0"/>
              <a:t>аналізує раціональний вибір в людських організаціях</a:t>
            </a:r>
            <a:r>
              <a:rPr lang="uk-UA" sz="3200" dirty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uk-UA" sz="3200" i="1" dirty="0"/>
              <a:t>Топологія</a:t>
            </a:r>
            <a:r>
              <a:rPr lang="uk-UA" sz="3200" dirty="0"/>
              <a:t> (</a:t>
            </a:r>
            <a:r>
              <a:rPr lang="uk-UA" sz="2800" dirty="0"/>
              <a:t>включає </a:t>
            </a:r>
            <a:r>
              <a:rPr lang="uk-UA" sz="2800" dirty="0" err="1"/>
              <a:t>неметричні</a:t>
            </a:r>
            <a:r>
              <a:rPr lang="uk-UA" sz="2800" dirty="0"/>
              <a:t> області, такі як  </a:t>
            </a:r>
            <a:r>
              <a:rPr lang="uk-UA" sz="3200" i="1" dirty="0"/>
              <a:t>теорія мереж </a:t>
            </a:r>
            <a:r>
              <a:rPr lang="uk-UA" sz="3200" dirty="0"/>
              <a:t>і </a:t>
            </a:r>
            <a:r>
              <a:rPr lang="uk-UA" sz="3200" i="1" dirty="0"/>
              <a:t>теорія графів</a:t>
            </a:r>
            <a:r>
              <a:rPr lang="uk-UA" sz="3200" dirty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uk-UA" sz="3200" i="1" dirty="0"/>
              <a:t>Факторний аналіз </a:t>
            </a:r>
            <a:r>
              <a:rPr lang="uk-UA" sz="3200" dirty="0"/>
              <a:t>(</a:t>
            </a:r>
            <a:r>
              <a:rPr lang="uk-UA" sz="2800" dirty="0"/>
              <a:t>процедури виділення факторів у </a:t>
            </a:r>
            <a:r>
              <a:rPr lang="uk-UA" sz="2800" dirty="0" err="1"/>
              <a:t>багатоперемінних</a:t>
            </a:r>
            <a:r>
              <a:rPr lang="uk-UA" sz="2800" dirty="0"/>
              <a:t> явищах в соціології та інших  наукових сферах</a:t>
            </a:r>
            <a:r>
              <a:rPr lang="uk-UA" sz="3200" dirty="0"/>
              <a:t>)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52498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88640"/>
            <a:ext cx="8928992" cy="108012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2800" dirty="0">
                <a:solidFill>
                  <a:schemeClr val="tx1"/>
                </a:solidFill>
              </a:rPr>
              <a:t>1.</a:t>
            </a:r>
            <a:r>
              <a:rPr lang="uk-UA" sz="2800" dirty="0"/>
              <a:t> Наукові підходи до вивчення систем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endParaRPr lang="uk-UA" sz="2800" dirty="0">
              <a:solidFill>
                <a:schemeClr val="tx1"/>
              </a:solidFill>
            </a:endParaRPr>
          </a:p>
          <a:p>
            <a:r>
              <a:rPr lang="uk-UA" sz="2800" dirty="0">
                <a:effectLst/>
              </a:rPr>
              <a:t>	</a:t>
            </a:r>
            <a:r>
              <a:rPr lang="uk-UA" sz="2800" u="sng" dirty="0">
                <a:effectLst/>
              </a:rPr>
              <a:t>Методологічні підходи до вивчення систем</a:t>
            </a:r>
          </a:p>
          <a:p>
            <a:pPr algn="r"/>
            <a:r>
              <a:rPr lang="uk-UA" sz="2800" dirty="0">
                <a:effectLst/>
              </a:rPr>
              <a:t>(</a:t>
            </a:r>
            <a:r>
              <a:rPr lang="uk-UA" sz="2400" i="1" dirty="0">
                <a:effectLst/>
              </a:rPr>
              <a:t>на прикладі економічної системи</a:t>
            </a:r>
            <a:r>
              <a:rPr lang="uk-UA" sz="2800" dirty="0">
                <a:effectLst/>
              </a:rPr>
              <a:t>)</a:t>
            </a:r>
            <a:endParaRPr lang="uk-UA" sz="2800" u="sng" dirty="0">
              <a:solidFill>
                <a:schemeClr val="tx1"/>
              </a:solidFill>
            </a:endParaRPr>
          </a:p>
        </p:txBody>
      </p:sp>
      <p:sp>
        <p:nvSpPr>
          <p:cNvPr id="5" name="Підзаголовок 2"/>
          <p:cNvSpPr txBox="1">
            <a:spLocks/>
          </p:cNvSpPr>
          <p:nvPr/>
        </p:nvSpPr>
        <p:spPr>
          <a:xfrm>
            <a:off x="179512" y="1385392"/>
            <a:ext cx="8856984" cy="5472608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5725" lvl="0" indent="0">
              <a:buNone/>
            </a:pPr>
            <a:r>
              <a:rPr lang="uk-UA" sz="3600" b="1" i="1" dirty="0"/>
              <a:t>	Системний підхід  </a:t>
            </a:r>
          </a:p>
          <a:p>
            <a:pPr marL="85725" lvl="0" indent="0">
              <a:buNone/>
            </a:pPr>
            <a:r>
              <a:rPr lang="uk-UA" sz="3100" dirty="0"/>
              <a:t>(</a:t>
            </a:r>
            <a:r>
              <a:rPr lang="uk-UA" sz="3000" dirty="0"/>
              <a:t>вивчення процесів функціонування економічних систем на основі загальносистемних принципів). Виявляє роль окремих підсистем у формуванні властивостей системи в цілому, а також особливості взаємодії системи із середовищем.</a:t>
            </a:r>
          </a:p>
          <a:p>
            <a:pPr marL="85725" lvl="0" indent="0">
              <a:buNone/>
            </a:pPr>
            <a:r>
              <a:rPr lang="uk-UA" sz="3600" b="1" i="1" dirty="0"/>
              <a:t>	Динамічний підхід  </a:t>
            </a:r>
          </a:p>
          <a:p>
            <a:pPr marL="85725" lvl="0" indent="0">
              <a:buNone/>
            </a:pPr>
            <a:r>
              <a:rPr lang="uk-UA" sz="3100" dirty="0"/>
              <a:t>(</a:t>
            </a:r>
            <a:r>
              <a:rPr lang="uk-UA" sz="3000" dirty="0"/>
              <a:t>розглядає економічні системи в динаміці під впливом зовнішніх та внутрішніх факторів, які зумовлюють порушення їх рівноважного стану). Націлює на вивчення </a:t>
            </a:r>
            <a:r>
              <a:rPr lang="uk-UA" sz="3000" dirty="0" err="1"/>
              <a:t>нерівноважних</a:t>
            </a:r>
            <a:r>
              <a:rPr lang="uk-UA" sz="3000" dirty="0"/>
              <a:t> режимів зміни в часі ресурсів, затрат,  виручки і ефективності системи.</a:t>
            </a:r>
          </a:p>
          <a:p>
            <a:pPr marL="85725" lvl="0" indent="0">
              <a:buNone/>
            </a:pPr>
            <a:r>
              <a:rPr lang="uk-UA" sz="3600" b="1" i="1" dirty="0"/>
              <a:t>	Функціональний підхід </a:t>
            </a:r>
          </a:p>
          <a:p>
            <a:pPr marL="85725" lvl="0" indent="0">
              <a:buNone/>
            </a:pPr>
            <a:r>
              <a:rPr lang="uk-UA" sz="3000" dirty="0"/>
              <a:t>(розглядає життєдіяльність складної системи як виконання локальними підсистемами множини взаємопов’язаних функцій, що забезпечують досягнення глобальної цілі системи). Націлює дослідника на вивчення механізму формування і способів моделювання таких властивостей системи як адаптація системи до зовнішнього середовища, підсистем між собою....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09184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88640"/>
            <a:ext cx="8928992" cy="108012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2800" dirty="0">
                <a:solidFill>
                  <a:schemeClr val="tx1"/>
                </a:solidFill>
              </a:rPr>
              <a:t>1.</a:t>
            </a:r>
            <a:r>
              <a:rPr lang="uk-UA" sz="2800" dirty="0"/>
              <a:t> Наукові підходи до вивчення систем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endParaRPr lang="uk-UA" sz="2800" dirty="0">
              <a:solidFill>
                <a:schemeClr val="tx1"/>
              </a:solidFill>
            </a:endParaRPr>
          </a:p>
          <a:p>
            <a:r>
              <a:rPr lang="uk-UA" sz="2800" dirty="0">
                <a:effectLst/>
              </a:rPr>
              <a:t>	</a:t>
            </a:r>
            <a:r>
              <a:rPr lang="uk-UA" sz="2800" u="sng" dirty="0">
                <a:effectLst/>
              </a:rPr>
              <a:t>Методологічні підходи до вивчення систем</a:t>
            </a:r>
          </a:p>
          <a:p>
            <a:pPr algn="r"/>
            <a:r>
              <a:rPr lang="uk-UA" sz="2800" dirty="0">
                <a:effectLst/>
              </a:rPr>
              <a:t>(</a:t>
            </a:r>
            <a:r>
              <a:rPr lang="uk-UA" sz="2400" i="1" dirty="0">
                <a:effectLst/>
              </a:rPr>
              <a:t>на прикладі економічної системи</a:t>
            </a:r>
            <a:r>
              <a:rPr lang="uk-UA" sz="2800" dirty="0">
                <a:effectLst/>
              </a:rPr>
              <a:t>)</a:t>
            </a:r>
            <a:endParaRPr lang="uk-UA" sz="2800" u="sng" dirty="0">
              <a:solidFill>
                <a:schemeClr val="tx1"/>
              </a:solidFill>
            </a:endParaRPr>
          </a:p>
        </p:txBody>
      </p:sp>
      <p:sp>
        <p:nvSpPr>
          <p:cNvPr id="5" name="Підзаголовок 2"/>
          <p:cNvSpPr txBox="1">
            <a:spLocks/>
          </p:cNvSpPr>
          <p:nvPr/>
        </p:nvSpPr>
        <p:spPr>
          <a:xfrm>
            <a:off x="179512" y="1385392"/>
            <a:ext cx="8856984" cy="5472608"/>
          </a:xfrm>
          <a:prstGeom prst="rect">
            <a:avLst/>
          </a:prstGeom>
        </p:spPr>
        <p:txBody>
          <a:bodyPr vert="horz">
            <a:normAutofit fontScale="400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uk-UA" sz="4200" b="1" dirty="0"/>
              <a:t>	</a:t>
            </a:r>
            <a:r>
              <a:rPr lang="uk-UA" sz="6000" b="1" i="1" dirty="0"/>
              <a:t>Структурний підхід</a:t>
            </a:r>
            <a:r>
              <a:rPr lang="uk-UA" sz="4400" i="1" dirty="0"/>
              <a:t> </a:t>
            </a:r>
          </a:p>
          <a:p>
            <a:pPr marL="109728" indent="0">
              <a:buNone/>
            </a:pPr>
            <a:r>
              <a:rPr lang="uk-UA" sz="4200" dirty="0"/>
              <a:t>(вивчає закономірності в будові систем з метою встановлення взаємозалежності між їх структурою і властивостями). Залежність між організаційною структурою і ефективністю систем. Системний підхід дозволяє виявити множину структур управління. Структурний підхід складає основу аналізу та синтезу систем, моделей і алгоритмів управління.</a:t>
            </a:r>
          </a:p>
          <a:p>
            <a:pPr marL="109728" indent="0">
              <a:buNone/>
            </a:pPr>
            <a:r>
              <a:rPr lang="uk-UA" sz="2800" b="1" dirty="0"/>
              <a:t>	</a:t>
            </a:r>
            <a:r>
              <a:rPr lang="uk-UA" sz="6000" b="1" i="1" dirty="0"/>
              <a:t>Кібернетичний підхід</a:t>
            </a:r>
            <a:r>
              <a:rPr lang="uk-UA" sz="6000" i="1" dirty="0"/>
              <a:t> </a:t>
            </a:r>
          </a:p>
          <a:p>
            <a:pPr marL="109728" indent="0">
              <a:buNone/>
            </a:pPr>
            <a:r>
              <a:rPr lang="uk-UA" sz="2800" dirty="0"/>
              <a:t>(</a:t>
            </a:r>
            <a:r>
              <a:rPr lang="uk-UA" sz="4200" dirty="0"/>
              <a:t>розглядає динамічний об’єкт з позицій ефективного й цілеспрямованого управління на основі зворотних зв’язків на основі інформації про внутрішній стан об’єкта і стан середовища). КП дозволяє досліджувати можливості впливу на систему, а також способи ефективного запобігання шкідливому впливу з боку зовнішнього середовища. </a:t>
            </a:r>
          </a:p>
          <a:p>
            <a:pPr marL="109728" indent="0">
              <a:buNone/>
            </a:pPr>
            <a:r>
              <a:rPr lang="uk-UA" sz="2800" b="1" dirty="0"/>
              <a:t>	</a:t>
            </a:r>
            <a:r>
              <a:rPr lang="uk-UA" sz="6000" b="1" i="1" dirty="0"/>
              <a:t>Ситуаційний підхід</a:t>
            </a:r>
            <a:r>
              <a:rPr lang="uk-UA" sz="6000" i="1" dirty="0"/>
              <a:t> </a:t>
            </a:r>
          </a:p>
          <a:p>
            <a:pPr marL="109728" indent="0">
              <a:buNone/>
            </a:pPr>
            <a:r>
              <a:rPr lang="uk-UA" sz="4200" dirty="0"/>
              <a:t>(методологія орієнтації  (планування) і  прийняття рішень, які в умовах невизначеності і протидії середовища формуються на основі як обробки наявної поточної інформації, так і накопичених раніше знань, досвіду шляхом переорієнтації (перепланування) цілей, перерозподілу ресурсів, перегляду алгоритмів і структури системи.</a:t>
            </a:r>
          </a:p>
          <a:p>
            <a:pPr marL="109728" indent="0">
              <a:buNone/>
            </a:pPr>
            <a:r>
              <a:rPr lang="uk-UA" sz="2800" dirty="0"/>
              <a:t>		</a:t>
            </a:r>
            <a:r>
              <a:rPr lang="uk-UA" sz="4000" dirty="0"/>
              <a:t>Ситуація невизначена – коли у системи, що володіє 				ресурсами, відсутні цілі, або поведінка середовища і системи 			є непередбачуваними. Ситуація проблемна - коли у системи 				визначені цілі, але відсутні ресурси і не вказані конкретні 				шляхи досягнення цілей.</a:t>
            </a:r>
          </a:p>
          <a:p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145901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88640"/>
            <a:ext cx="8928992" cy="108012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2800" dirty="0">
                <a:solidFill>
                  <a:schemeClr val="tx1"/>
                </a:solidFill>
              </a:rPr>
              <a:t>1.</a:t>
            </a:r>
            <a:r>
              <a:rPr lang="uk-UA" sz="2800" dirty="0"/>
              <a:t> Наукові підходи до вивчення систем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endParaRPr lang="uk-UA" sz="2800" dirty="0">
              <a:solidFill>
                <a:schemeClr val="tx1"/>
              </a:solidFill>
            </a:endParaRPr>
          </a:p>
          <a:p>
            <a:r>
              <a:rPr lang="uk-UA" sz="2800" dirty="0">
                <a:effectLst/>
              </a:rPr>
              <a:t>	</a:t>
            </a:r>
            <a:r>
              <a:rPr lang="uk-UA" sz="2800" u="sng" dirty="0">
                <a:effectLst/>
              </a:rPr>
              <a:t>Методологічні підходи до вивчення систем</a:t>
            </a:r>
          </a:p>
          <a:p>
            <a:pPr algn="r"/>
            <a:r>
              <a:rPr lang="uk-UA" sz="2800" dirty="0">
                <a:effectLst/>
              </a:rPr>
              <a:t>(</a:t>
            </a:r>
            <a:r>
              <a:rPr lang="uk-UA" sz="2400" i="1" dirty="0">
                <a:effectLst/>
              </a:rPr>
              <a:t>на прикладі економічної системи</a:t>
            </a:r>
            <a:r>
              <a:rPr lang="uk-UA" sz="2800" dirty="0">
                <a:effectLst/>
              </a:rPr>
              <a:t>)</a:t>
            </a:r>
            <a:endParaRPr lang="uk-UA" sz="2800" u="sng" dirty="0">
              <a:solidFill>
                <a:schemeClr val="tx1"/>
              </a:solidFill>
            </a:endParaRPr>
          </a:p>
        </p:txBody>
      </p:sp>
      <p:sp>
        <p:nvSpPr>
          <p:cNvPr id="5" name="Підзаголовок 2"/>
          <p:cNvSpPr txBox="1">
            <a:spLocks/>
          </p:cNvSpPr>
          <p:nvPr/>
        </p:nvSpPr>
        <p:spPr>
          <a:xfrm>
            <a:off x="179512" y="1385392"/>
            <a:ext cx="8856984" cy="5472608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uk-UA" sz="2800" b="1" dirty="0"/>
              <a:t>	</a:t>
            </a:r>
            <a:r>
              <a:rPr lang="uk-UA" sz="3400" b="1" i="1" dirty="0"/>
              <a:t>Ресурсно-цільовий (економічний) підхід </a:t>
            </a:r>
          </a:p>
          <a:p>
            <a:pPr marL="109728" indent="0">
              <a:buNone/>
            </a:pPr>
            <a:r>
              <a:rPr lang="uk-UA" sz="2800" dirty="0"/>
              <a:t>(вивчає підсистеми чи елементи з позицій їх ролі в організації процесу виробництва шляхом розподілу, обміну і споживання ресурсів, а також шляхом організації відносин з приводу випуску готової продукції, необхідної для задоволення потреб суспільства). Орієнтує дослідника на узгодження реальних можливостей системи із запланованими цілями.</a:t>
            </a:r>
          </a:p>
          <a:p>
            <a:pPr marL="109728" indent="0">
              <a:buNone/>
            </a:pPr>
            <a:r>
              <a:rPr lang="uk-UA" sz="2800" dirty="0"/>
              <a:t>	</a:t>
            </a:r>
            <a:r>
              <a:rPr lang="uk-UA" sz="3100" b="1" i="1" dirty="0"/>
              <a:t> Інформаційний підхід </a:t>
            </a:r>
          </a:p>
          <a:p>
            <a:pPr marL="109728" indent="0">
              <a:buNone/>
            </a:pPr>
            <a:r>
              <a:rPr lang="uk-UA" sz="2800" dirty="0"/>
              <a:t>(функціонування систем чи об’єктів розглядається з позицій  перетворення, зберігання, обміну, видачі і використання інформації, необхідної для досягнення цілей функціонування). У складних багатофункціональних системах існують і взаємодіють два потоки: матеріальний і інформаційний. Матеріальний потік – це організація виробництва і збуту готової продукції. Інформаційний потік – це технічна, технологічна, планова, облікова, управляюча інформація, що підтримує матеріальне виробництво.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0497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07504" y="-99392"/>
            <a:ext cx="8928992" cy="100811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br>
              <a:rPr lang="en-US" sz="2800" dirty="0">
                <a:solidFill>
                  <a:schemeClr val="tx1"/>
                </a:solidFill>
              </a:rPr>
            </a:br>
            <a:r>
              <a:rPr lang="uk-UA" sz="2800" dirty="0">
                <a:effectLst/>
              </a:rPr>
              <a:t>Загальнонаукові підходи в методології досліджень систем управління </a:t>
            </a:r>
            <a:endParaRPr lang="uk-UA" sz="2800" dirty="0">
              <a:solidFill>
                <a:schemeClr val="tx1"/>
              </a:solidFill>
            </a:endParaRPr>
          </a:p>
        </p:txBody>
      </p:sp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152124"/>
              </p:ext>
            </p:extLst>
          </p:nvPr>
        </p:nvGraphicFramePr>
        <p:xfrm>
          <a:off x="96838" y="1052736"/>
          <a:ext cx="8928992" cy="57494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2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36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27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Системний підхід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1.</a:t>
                      </a:r>
                      <a:r>
                        <a:rPr lang="uk-UA" sz="1800" baseline="0" dirty="0">
                          <a:effectLst/>
                        </a:rPr>
                        <a:t> </a:t>
                      </a:r>
                      <a:r>
                        <a:rPr lang="uk-UA" sz="1800" dirty="0">
                          <a:effectLst/>
                        </a:rPr>
                        <a:t>Формування цілі системи і її підсистем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2. Поділ системи на підсистеми і елементи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3. Виявлення системних властивостей системи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36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Динамічний підхід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1. Розробка динамічних моделей елементів і підсистем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2. Дослідження динамічно рівноважних станів виробництва і ринку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3. Дослідження </a:t>
                      </a:r>
                      <a:r>
                        <a:rPr lang="uk-UA" sz="1800" dirty="0" err="1">
                          <a:effectLst/>
                        </a:rPr>
                        <a:t>нерівноважної</a:t>
                      </a:r>
                      <a:r>
                        <a:rPr lang="uk-UA" sz="1800" dirty="0">
                          <a:effectLst/>
                        </a:rPr>
                        <a:t> динаміки економічної системи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1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Функціональний підхід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1. Виявлення основних функцій системи і підсистем відповідно до цілей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2 Визначення ролі людини як активного елемента системи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3. Розробка узагальнень функціональної схеми економічної системи як об’єкта управління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4. Розробка функціональної схеми системи управління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5. Врахування еволюційних змін в системі при виробленні алгоритмів управління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27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Структурний підхід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1. Розробка структур системи управління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2. Аналіз альтернатив і вибір ефективних структур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3793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07504" y="-99392"/>
            <a:ext cx="8928992" cy="100811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br>
              <a:rPr lang="en-US" sz="2800" dirty="0">
                <a:solidFill>
                  <a:schemeClr val="tx1"/>
                </a:solidFill>
              </a:rPr>
            </a:br>
            <a:r>
              <a:rPr lang="uk-UA" sz="2800" dirty="0">
                <a:effectLst/>
              </a:rPr>
              <a:t>Загальнонаукові підходи в методології досліджень систем управління </a:t>
            </a:r>
            <a:endParaRPr lang="uk-UA" sz="2800" dirty="0">
              <a:solidFill>
                <a:schemeClr val="tx1"/>
              </a:solidFill>
            </a:endParaRP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562020"/>
              </p:ext>
            </p:extLst>
          </p:nvPr>
        </p:nvGraphicFramePr>
        <p:xfrm>
          <a:off x="109067" y="1052736"/>
          <a:ext cx="8927429" cy="56989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26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84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319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Кібернетичний підхід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1. Вибір принципів управління і моделювання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2.</a:t>
                      </a:r>
                      <a:r>
                        <a:rPr lang="uk-UA" sz="1800" baseline="0" dirty="0">
                          <a:effectLst/>
                        </a:rPr>
                        <a:t> </a:t>
                      </a:r>
                      <a:r>
                        <a:rPr lang="uk-UA" sz="1800" dirty="0">
                          <a:effectLst/>
                        </a:rPr>
                        <a:t>Синтез алгоритмів управління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3. Підвищення ефективності системи за рахунок прийняття і реалізації управлінських рішень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2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Ситуаційний підхід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1. Визначення поняття “ситуація”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2. Розробка  моделі описання і алгоритмів перетворення ситуацій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3. Класифікація ситуацій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4. Вибір можливих способів управління в різних ситуаціях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7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Ресурсно-цільовий підхід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1. Ресурсне забезпечення процесу досягнення цілі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2. Критерії оцінки ефективності функціонування системи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3. Формування і корегування узагальненого ресурсу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23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Інформаційний підхід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1. Розробка і створення інформаційного і програмного забезпечення для обліку, контролю, планування і управління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2. Розробка системи імітаційного моделювання і навчання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3. Дослідження </a:t>
                      </a:r>
                      <a:r>
                        <a:rPr lang="uk-UA" sz="1800" dirty="0" err="1">
                          <a:effectLst/>
                        </a:rPr>
                        <a:t>ек.системи</a:t>
                      </a:r>
                      <a:r>
                        <a:rPr lang="uk-UA" sz="1800" dirty="0">
                          <a:effectLst/>
                        </a:rPr>
                        <a:t> в невизначених ситуаціях методом імітаційного моделювання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7778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8928992" cy="864096"/>
          </a:xfrm>
        </p:spPr>
        <p:txBody>
          <a:bodyPr>
            <a:noAutofit/>
          </a:bodyPr>
          <a:lstStyle/>
          <a:p>
            <a:pPr algn="l"/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r>
              <a:rPr lang="uk-UA" sz="2800" dirty="0">
                <a:solidFill>
                  <a:schemeClr val="tx1"/>
                </a:solidFill>
              </a:rPr>
              <a:t>2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r>
              <a:rPr lang="uk-UA" sz="2800" dirty="0">
                <a:solidFill>
                  <a:schemeClr val="tx1"/>
                </a:solidFill>
              </a:rPr>
              <a:t>Види систем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685800" y="1052736"/>
            <a:ext cx="7772400" cy="3744416"/>
          </a:xfrm>
        </p:spPr>
        <p:txBody>
          <a:bodyPr>
            <a:normAutofit/>
          </a:bodyPr>
          <a:lstStyle/>
          <a:p>
            <a:endParaRPr lang="uk-UA" sz="2800" dirty="0"/>
          </a:p>
          <a:p>
            <a:r>
              <a:rPr lang="uk-UA" sz="2800" dirty="0"/>
              <a:t>За ступенем організованості:</a:t>
            </a:r>
          </a:p>
          <a:p>
            <a:endParaRPr lang="uk-UA" sz="2800" dirty="0"/>
          </a:p>
          <a:p>
            <a:pPr marL="457200" indent="-457200" algn="l">
              <a:buFont typeface="Arial" pitchFamily="34" charset="0"/>
              <a:buChar char="•"/>
            </a:pPr>
            <a:r>
              <a:rPr lang="uk-UA" sz="2800" i="1" dirty="0"/>
              <a:t>добре організовані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uk-UA" sz="2800" i="1" dirty="0"/>
              <a:t>погано організовані  (дифузні)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uk-UA" sz="2800" i="1" dirty="0"/>
              <a:t>здатні до самоорганізації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84487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ідзаголовок 2"/>
          <p:cNvSpPr txBox="1">
            <a:spLocks/>
          </p:cNvSpPr>
          <p:nvPr/>
        </p:nvSpPr>
        <p:spPr>
          <a:xfrm>
            <a:off x="179512" y="620688"/>
            <a:ext cx="8278688" cy="5760639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uk-UA" sz="2400" u="sng" cap="all" dirty="0"/>
              <a:t>Властивості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/>
              <a:t>Визначаються всі елементи і їх </a:t>
            </a:r>
            <a:r>
              <a:rPr lang="uk-UA" sz="2400" dirty="0" err="1"/>
              <a:t>взаємозв'язк</a:t>
            </a:r>
            <a:r>
              <a:rPr lang="ru-RU" sz="2400" dirty="0"/>
              <a:t>и</a:t>
            </a:r>
            <a:endParaRPr lang="uk-UA" sz="2400" dirty="0"/>
          </a:p>
          <a:p>
            <a:pPr>
              <a:buFont typeface="Arial" pitchFamily="34" charset="0"/>
              <a:buChar char="•"/>
            </a:pPr>
            <a:r>
              <a:rPr lang="uk-UA" sz="2400" dirty="0"/>
              <a:t>Відомі всі правила об'єднання елементів в підсистеми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/>
              <a:t>Визначено зв'язки між частинами системи і цілями системи</a:t>
            </a:r>
          </a:p>
          <a:p>
            <a:pPr marL="109728" indent="0">
              <a:buNone/>
            </a:pPr>
            <a:r>
              <a:rPr lang="uk-UA" sz="2400" u="sng" dirty="0"/>
              <a:t>МЕТОД</a:t>
            </a:r>
            <a:r>
              <a:rPr lang="ru-RU" sz="2400" u="sng" dirty="0"/>
              <a:t>И</a:t>
            </a:r>
            <a:endParaRPr lang="uk-UA" sz="2400" u="sng" dirty="0"/>
          </a:p>
          <a:p>
            <a:pPr>
              <a:buFont typeface="Arial" pitchFamily="34" charset="0"/>
              <a:buChar char="•"/>
            </a:pPr>
            <a:r>
              <a:rPr lang="uk-UA" sz="2400" dirty="0" err="1"/>
              <a:t>Можлив</a:t>
            </a:r>
            <a:r>
              <a:rPr lang="ru-RU" sz="2400" dirty="0"/>
              <a:t>е </a:t>
            </a:r>
            <a:r>
              <a:rPr lang="ru-RU" sz="2400" dirty="0" err="1"/>
              <a:t>представлення</a:t>
            </a:r>
            <a:r>
              <a:rPr lang="uk-UA" sz="2400" dirty="0"/>
              <a:t> системи математичною моделлю (критерій ефективності і критерій функціонування системи)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/>
              <a:t>Для вирішення використовуються аналітичні методи формального представлення систем</a:t>
            </a:r>
          </a:p>
          <a:p>
            <a:pPr marL="109728" indent="0">
              <a:buNone/>
            </a:pPr>
            <a:r>
              <a:rPr lang="uk-UA" sz="2400" u="sng" dirty="0"/>
              <a:t>ПРИ</a:t>
            </a:r>
            <a:r>
              <a:rPr lang="ru-RU" sz="2400" u="sng" dirty="0"/>
              <a:t>КЛАДИ</a:t>
            </a:r>
            <a:r>
              <a:rPr lang="uk-UA" sz="2400" dirty="0"/>
              <a:t>: </a:t>
            </a:r>
            <a:r>
              <a:rPr lang="uk-UA" sz="2000" dirty="0"/>
              <a:t>сонячна система (рух планет навколо сонця);планетарна модель атома; робота електричних, механічних та електронних пристроїв і т.п. 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85800" y="-1"/>
            <a:ext cx="7772400" cy="740295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uk-UA" sz="3200" dirty="0">
                <a:solidFill>
                  <a:schemeClr val="tx1"/>
                </a:solidFill>
              </a:rPr>
              <a:t>Добре організовані системи</a:t>
            </a:r>
          </a:p>
        </p:txBody>
      </p:sp>
    </p:spTree>
    <p:extLst>
      <p:ext uri="{BB962C8B-B14F-4D97-AF65-F5344CB8AC3E}">
        <p14:creationId xmlns:p14="http://schemas.microsoft.com/office/powerpoint/2010/main" val="32074307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естибюль">
  <a:themeElements>
    <a:clrScheme name="Вестибюль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Вестибюль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Вестибюль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1240</TotalTime>
  <Words>1917</Words>
  <Application>Microsoft Office PowerPoint</Application>
  <PresentationFormat>Экран (4:3)</PresentationFormat>
  <Paragraphs>192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8" baseType="lpstr">
      <vt:lpstr>Arial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Вестибюль</vt:lpstr>
      <vt:lpstr>Системна методологія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2. Види систем</vt:lpstr>
      <vt:lpstr>Презентация PowerPoint</vt:lpstr>
      <vt:lpstr>Презентация PowerPoint</vt:lpstr>
      <vt:lpstr>Презентация PowerPoint</vt:lpstr>
      <vt:lpstr>Презентация PowerPoint</vt:lpstr>
      <vt:lpstr>3. Основні властивості та закономірності систем</vt:lpstr>
      <vt:lpstr>Цілісність і єдність, інтегративність </vt:lpstr>
      <vt:lpstr>Комунікативність</vt:lpstr>
      <vt:lpstr>Ієрархічність</vt:lpstr>
      <vt:lpstr>Історичність</vt:lpstr>
      <vt:lpstr>Закономірності формування цілей в складних системах</vt:lpstr>
      <vt:lpstr>Закономірності розвитку систем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4. Основи системного підходу</dc:title>
  <dc:creator>nobody</dc:creator>
  <cp:lastModifiedBy>mi</cp:lastModifiedBy>
  <cp:revision>36</cp:revision>
  <dcterms:created xsi:type="dcterms:W3CDTF">2016-03-02T14:58:28Z</dcterms:created>
  <dcterms:modified xsi:type="dcterms:W3CDTF">2023-09-26T09:20:35Z</dcterms:modified>
</cp:coreProperties>
</file>