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17" r:id="rId5"/>
    <p:sldId id="260" r:id="rId6"/>
    <p:sldId id="307" r:id="rId7"/>
    <p:sldId id="261" r:id="rId8"/>
    <p:sldId id="325" r:id="rId9"/>
    <p:sldId id="326" r:id="rId10"/>
    <p:sldId id="328" r:id="rId11"/>
    <p:sldId id="327" r:id="rId12"/>
    <p:sldId id="331" r:id="rId13"/>
    <p:sldId id="333" r:id="rId14"/>
    <p:sldId id="262" r:id="rId15"/>
    <p:sldId id="350" r:id="rId16"/>
    <p:sldId id="269" r:id="rId17"/>
    <p:sldId id="272" r:id="rId18"/>
    <p:sldId id="277" r:id="rId19"/>
    <p:sldId id="278" r:id="rId20"/>
    <p:sldId id="279" r:id="rId21"/>
    <p:sldId id="280" r:id="rId22"/>
    <p:sldId id="271" r:id="rId23"/>
    <p:sldId id="281" r:id="rId24"/>
    <p:sldId id="282" r:id="rId25"/>
    <p:sldId id="283" r:id="rId26"/>
    <p:sldId id="284" r:id="rId27"/>
    <p:sldId id="351" r:id="rId28"/>
    <p:sldId id="274" r:id="rId29"/>
    <p:sldId id="286" r:id="rId30"/>
    <p:sldId id="275" r:id="rId31"/>
    <p:sldId id="352" r:id="rId32"/>
    <p:sldId id="276" r:id="rId33"/>
    <p:sldId id="273" r:id="rId34"/>
    <p:sldId id="341" r:id="rId35"/>
    <p:sldId id="287" r:id="rId36"/>
    <p:sldId id="336" r:id="rId37"/>
    <p:sldId id="337" r:id="rId38"/>
    <p:sldId id="338" r:id="rId39"/>
    <p:sldId id="292" r:id="rId40"/>
    <p:sldId id="344" r:id="rId41"/>
    <p:sldId id="345" r:id="rId42"/>
    <p:sldId id="346" r:id="rId43"/>
    <p:sldId id="347" r:id="rId44"/>
    <p:sldId id="348" r:id="rId45"/>
    <p:sldId id="293" r:id="rId46"/>
    <p:sldId id="268" r:id="rId47"/>
    <p:sldId id="297" r:id="rId48"/>
    <p:sldId id="285" r:id="rId49"/>
  </p:sldIdLst>
  <p:sldSz cx="9906000" cy="6858000" type="A4"/>
  <p:notesSz cx="9945688" cy="68135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F29E-3563-4A1A-B770-491DEF46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0F1E-B5D4-466A-A12F-1A59D9EC9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C5FA-5D9E-4F7E-9D7D-D6B27309B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45A3-59BA-4998-9C45-3CCE7D2A8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51D3-FC3D-4381-9812-BFA1FF2C7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63439-D74B-4E78-9F5E-A56D2A4E4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568A0-4E00-4FE8-ACBC-E44385C2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1635-529B-473B-ACA2-818716087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808E2-425D-4A2F-8F0D-5649B0082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5EE8-BC12-4C13-9EEB-7F909065F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2FAE-2AA8-46BE-8250-A996CED97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BD17-E538-44BA-B32E-9CB0FCF4B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608B6-D06D-4C06-BAF2-2A91CD480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9988-3A0D-4307-BB30-C28E4E9EF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4BCA8F5-2AD5-48AD-A6EC-A60D4E16F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ida" TargetMode="External"/><Relationship Id="rId13" Type="http://schemas.openxmlformats.org/officeDocument/2006/relationships/hyperlink" Target="http://www.aseansec.org/" TargetMode="External"/><Relationship Id="rId18" Type="http://schemas.openxmlformats.org/officeDocument/2006/relationships/hyperlink" Target="http://www.europa.eu.int/" TargetMode="External"/><Relationship Id="rId3" Type="http://schemas.openxmlformats.org/officeDocument/2006/relationships/hyperlink" Target="http://www.un.org/" TargetMode="External"/><Relationship Id="rId7" Type="http://schemas.openxmlformats.org/officeDocument/2006/relationships/hyperlink" Target="http://www.worldbank.org/ibrd" TargetMode="External"/><Relationship Id="rId12" Type="http://schemas.openxmlformats.org/officeDocument/2006/relationships/hyperlink" Target="http://www.uncitral.org/" TargetMode="External"/><Relationship Id="rId17" Type="http://schemas.openxmlformats.org/officeDocument/2006/relationships/hyperlink" Target="http://www.cmsny.org/" TargetMode="External"/><Relationship Id="rId2" Type="http://schemas.openxmlformats.org/officeDocument/2006/relationships/hyperlink" Target="http://www.imf.org/" TargetMode="External"/><Relationship Id="rId16" Type="http://schemas.openxmlformats.org/officeDocument/2006/relationships/hyperlink" Target="http://www.i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unctad.org/" TargetMode="External"/><Relationship Id="rId5" Type="http://schemas.openxmlformats.org/officeDocument/2006/relationships/hyperlink" Target="http://www.wto.org/" TargetMode="External"/><Relationship Id="rId15" Type="http://schemas.openxmlformats.org/officeDocument/2006/relationships/hyperlink" Target="http://www.opec.org/" TargetMode="External"/><Relationship Id="rId10" Type="http://schemas.openxmlformats.org/officeDocument/2006/relationships/hyperlink" Target="http://www.iccwbo.org/" TargetMode="External"/><Relationship Id="rId19" Type="http://schemas.openxmlformats.org/officeDocument/2006/relationships/hyperlink" Target="http://www.let.leidenuniv.nl/history" TargetMode="External"/><Relationship Id="rId4" Type="http://schemas.openxmlformats.org/officeDocument/2006/relationships/hyperlink" Target="http://www.ifc.org/" TargetMode="External"/><Relationship Id="rId9" Type="http://schemas.openxmlformats.org/officeDocument/2006/relationships/hyperlink" Target="http://www.miga.org/" TargetMode="External"/><Relationship Id="rId14" Type="http://schemas.openxmlformats.org/officeDocument/2006/relationships/hyperlink" Target="http://www.oecd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uk-UA" sz="4000" b="1" smtClean="0"/>
              <a:t>Тема 1. Міжнародна економічна система</a:t>
            </a:r>
            <a:endParaRPr lang="ru-RU" sz="40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9059863" cy="4349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1</a:t>
            </a:r>
            <a:r>
              <a:rPr lang="uk-UA" sz="2800" b="1" smtClean="0"/>
              <a:t>. Предмет, об’єкт та закономірності міжнародної економіки як науки.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uk-UA" sz="2800" b="1" smtClean="0"/>
              <a:t>2. Система міжнародних економічних відносин.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uk-UA" sz="2800" b="1" smtClean="0"/>
              <a:t>3. Середовище розвитку міжнародних економічних відносин.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uk-UA" sz="2800" b="1" smtClean="0"/>
              <a:t>4. Класифікація країн світу.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uk-UA" sz="2800" b="1" smtClean="0"/>
              <a:t>5. Міжнародний поділ праці: сутність, форми та фактори.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uk-UA" sz="2800" b="1" smtClean="0"/>
              <a:t>6. Тенденції сучасного етапу розвитку світового господарства.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95300" y="274638"/>
            <a:ext cx="8915400" cy="777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4400" b="1">
                <a:solidFill>
                  <a:schemeClr val="tx2"/>
                </a:solidFill>
              </a:rPr>
              <a:t>Принципи МЕВ</a:t>
            </a:r>
            <a:endParaRPr lang="ru-RU" sz="4400" b="1">
              <a:solidFill>
                <a:schemeClr val="tx2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800"/>
              <a:t>Рівноправності та недискримінації партнерів;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800"/>
              <a:t>Взаємної вигоди;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800"/>
              <a:t>Добровільності щодо участі у економічному співробітництві;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800"/>
              <a:t>Невтручання у внутрішні справи, повага до суверенітету в міждержавних відносинах;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800"/>
              <a:t>Взаємної допомоги у вирішенні складних глобальних проблем;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800"/>
              <a:t>Колективної відповідальності за наслідки міжнародної економічної діяльності.</a:t>
            </a:r>
            <a:endParaRPr lang="ru-RU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915988" y="404813"/>
            <a:ext cx="7235825" cy="6308725"/>
            <a:chOff x="864" y="1296"/>
            <a:chExt cx="10656" cy="9936"/>
          </a:xfrm>
        </p:grpSpPr>
        <p:sp>
          <p:nvSpPr>
            <p:cNvPr id="13315" name="Line 5"/>
            <p:cNvSpPr>
              <a:spLocks noChangeShapeType="1"/>
            </p:cNvSpPr>
            <p:nvPr/>
          </p:nvSpPr>
          <p:spPr bwMode="auto">
            <a:xfrm flipH="1">
              <a:off x="1152" y="158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Line 6"/>
            <p:cNvSpPr>
              <a:spLocks noChangeShapeType="1"/>
            </p:cNvSpPr>
            <p:nvPr/>
          </p:nvSpPr>
          <p:spPr bwMode="auto">
            <a:xfrm>
              <a:off x="10800" y="158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17" name="Group 7"/>
            <p:cNvGrpSpPr>
              <a:grpSpLocks/>
            </p:cNvGrpSpPr>
            <p:nvPr/>
          </p:nvGrpSpPr>
          <p:grpSpPr bwMode="auto">
            <a:xfrm>
              <a:off x="864" y="1296"/>
              <a:ext cx="10656" cy="9936"/>
              <a:chOff x="864" y="1296"/>
              <a:chExt cx="10656" cy="9936"/>
            </a:xfrm>
          </p:grpSpPr>
          <p:sp>
            <p:nvSpPr>
              <p:cNvPr id="13318" name="Text Box 8"/>
              <p:cNvSpPr txBox="1">
                <a:spLocks noChangeArrowheads="1"/>
              </p:cNvSpPr>
              <p:nvPr/>
            </p:nvSpPr>
            <p:spPr bwMode="auto">
              <a:xfrm>
                <a:off x="1440" y="1296"/>
                <a:ext cx="9360" cy="72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ru-RU" sz="1600" b="1"/>
                  <a:t>СУБ’ЄКТИ  МЕВ</a:t>
                </a:r>
                <a:endParaRPr lang="ru-RU"/>
              </a:p>
            </p:txBody>
          </p:sp>
          <p:grpSp>
            <p:nvGrpSpPr>
              <p:cNvPr id="13319" name="Group 9"/>
              <p:cNvGrpSpPr>
                <a:grpSpLocks/>
              </p:cNvGrpSpPr>
              <p:nvPr/>
            </p:nvGrpSpPr>
            <p:grpSpPr bwMode="auto">
              <a:xfrm>
                <a:off x="1440" y="2592"/>
                <a:ext cx="9360" cy="864"/>
                <a:chOff x="1440" y="2304"/>
                <a:chExt cx="9360" cy="864"/>
              </a:xfrm>
            </p:grpSpPr>
            <p:sp>
              <p:nvSpPr>
                <p:cNvPr id="1336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40" y="2304"/>
                  <a:ext cx="2160" cy="8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Фізичні особи</a:t>
                  </a:r>
                  <a:endParaRPr lang="ru-RU"/>
                </a:p>
              </p:txBody>
            </p:sp>
            <p:sp>
              <p:nvSpPr>
                <p:cNvPr id="1336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32" y="2304"/>
                  <a:ext cx="2160" cy="8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Юридичні особи</a:t>
                  </a:r>
                  <a:endParaRPr lang="ru-RU"/>
                </a:p>
              </p:txBody>
            </p:sp>
            <p:sp>
              <p:nvSpPr>
                <p:cNvPr id="1336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480" y="2304"/>
                  <a:ext cx="2016" cy="8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Держави</a:t>
                  </a:r>
                  <a:endParaRPr lang="ru-RU"/>
                </a:p>
              </p:txBody>
            </p:sp>
            <p:sp>
              <p:nvSpPr>
                <p:cNvPr id="1337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784" y="2304"/>
                  <a:ext cx="2016" cy="8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Міжнародні організації</a:t>
                  </a:r>
                  <a:endParaRPr lang="ru-RU"/>
                </a:p>
              </p:txBody>
            </p:sp>
          </p:grpSp>
          <p:sp>
            <p:nvSpPr>
              <p:cNvPr id="13320" name="Line 14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1" name="Line 15"/>
              <p:cNvSpPr>
                <a:spLocks noChangeShapeType="1"/>
              </p:cNvSpPr>
              <p:nvPr/>
            </p:nvSpPr>
            <p:spPr bwMode="auto">
              <a:xfrm>
                <a:off x="63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2" name="Line 16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3" name="Line 17"/>
              <p:cNvSpPr>
                <a:spLocks noChangeShapeType="1"/>
              </p:cNvSpPr>
              <p:nvPr/>
            </p:nvSpPr>
            <p:spPr bwMode="auto">
              <a:xfrm>
                <a:off x="5184" y="230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4" name="Line 18"/>
              <p:cNvSpPr>
                <a:spLocks noChangeShapeType="1"/>
              </p:cNvSpPr>
              <p:nvPr/>
            </p:nvSpPr>
            <p:spPr bwMode="auto">
              <a:xfrm>
                <a:off x="7632" y="230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5" name="Line 19"/>
              <p:cNvSpPr>
                <a:spLocks noChangeShapeType="1"/>
              </p:cNvSpPr>
              <p:nvPr/>
            </p:nvSpPr>
            <p:spPr bwMode="auto">
              <a:xfrm>
                <a:off x="9936" y="230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Line 20"/>
              <p:cNvSpPr>
                <a:spLocks noChangeShapeType="1"/>
              </p:cNvSpPr>
              <p:nvPr/>
            </p:nvSpPr>
            <p:spPr bwMode="auto">
              <a:xfrm>
                <a:off x="2448" y="3744"/>
                <a:ext cx="76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Line 21"/>
              <p:cNvSpPr>
                <a:spLocks noChangeShapeType="1"/>
              </p:cNvSpPr>
              <p:nvPr/>
            </p:nvSpPr>
            <p:spPr bwMode="auto">
              <a:xfrm>
                <a:off x="2448" y="345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Line 22"/>
              <p:cNvSpPr>
                <a:spLocks noChangeShapeType="1"/>
              </p:cNvSpPr>
              <p:nvPr/>
            </p:nvSpPr>
            <p:spPr bwMode="auto">
              <a:xfrm>
                <a:off x="5184" y="345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Line 23"/>
              <p:cNvSpPr>
                <a:spLocks noChangeShapeType="1"/>
              </p:cNvSpPr>
              <p:nvPr/>
            </p:nvSpPr>
            <p:spPr bwMode="auto">
              <a:xfrm>
                <a:off x="7488" y="345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Line 24"/>
              <p:cNvSpPr>
                <a:spLocks noChangeShapeType="1"/>
              </p:cNvSpPr>
              <p:nvPr/>
            </p:nvSpPr>
            <p:spPr bwMode="auto">
              <a:xfrm>
                <a:off x="10080" y="345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Text Box 25"/>
              <p:cNvSpPr txBox="1">
                <a:spLocks noChangeArrowheads="1"/>
              </p:cNvSpPr>
              <p:nvPr/>
            </p:nvSpPr>
            <p:spPr bwMode="auto">
              <a:xfrm>
                <a:off x="1440" y="4176"/>
                <a:ext cx="9360" cy="72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ru-RU" sz="1600" b="1"/>
                  <a:t>ФОРМИ МЕВ</a:t>
                </a:r>
                <a:endParaRPr lang="ru-RU"/>
              </a:p>
            </p:txBody>
          </p:sp>
          <p:sp>
            <p:nvSpPr>
              <p:cNvPr id="13332" name="Line 26"/>
              <p:cNvSpPr>
                <a:spLocks noChangeShapeType="1"/>
              </p:cNvSpPr>
              <p:nvPr/>
            </p:nvSpPr>
            <p:spPr bwMode="auto">
              <a:xfrm>
                <a:off x="6336" y="3744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33" name="Group 27"/>
              <p:cNvGrpSpPr>
                <a:grpSpLocks/>
              </p:cNvGrpSpPr>
              <p:nvPr/>
            </p:nvGrpSpPr>
            <p:grpSpPr bwMode="auto">
              <a:xfrm>
                <a:off x="1440" y="5472"/>
                <a:ext cx="9360" cy="1152"/>
                <a:chOff x="1440" y="5328"/>
                <a:chExt cx="9360" cy="1152"/>
              </a:xfrm>
            </p:grpSpPr>
            <p:sp>
              <p:nvSpPr>
                <p:cNvPr id="133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40" y="5328"/>
                  <a:ext cx="2736" cy="11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Міжнародна торгівля</a:t>
                  </a:r>
                  <a:endParaRPr lang="ru-RU"/>
                </a:p>
              </p:txBody>
            </p:sp>
            <p:sp>
              <p:nvSpPr>
                <p:cNvPr id="1336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896" y="5328"/>
                  <a:ext cx="2736" cy="11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Міжнародний рух капіталу</a:t>
                  </a:r>
                  <a:endParaRPr lang="ru-RU"/>
                </a:p>
              </p:txBody>
            </p:sp>
            <p:sp>
              <p:nvSpPr>
                <p:cNvPr id="1336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208" y="5328"/>
                  <a:ext cx="2592" cy="11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Міжнародна міграція робочої сили</a:t>
                  </a:r>
                  <a:endParaRPr lang="ru-RU"/>
                </a:p>
              </p:txBody>
            </p:sp>
          </p:grpSp>
          <p:sp>
            <p:nvSpPr>
              <p:cNvPr id="13334" name="Line 31"/>
              <p:cNvSpPr>
                <a:spLocks noChangeShapeType="1"/>
              </p:cNvSpPr>
              <p:nvPr/>
            </p:nvSpPr>
            <p:spPr bwMode="auto">
              <a:xfrm>
                <a:off x="2592" y="5184"/>
                <a:ext cx="70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Line 32"/>
              <p:cNvSpPr>
                <a:spLocks noChangeShapeType="1"/>
              </p:cNvSpPr>
              <p:nvPr/>
            </p:nvSpPr>
            <p:spPr bwMode="auto">
              <a:xfrm>
                <a:off x="6336" y="489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Line 33"/>
              <p:cNvSpPr>
                <a:spLocks noChangeShapeType="1"/>
              </p:cNvSpPr>
              <p:nvPr/>
            </p:nvSpPr>
            <p:spPr bwMode="auto">
              <a:xfrm>
                <a:off x="2592" y="51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Line 34"/>
              <p:cNvSpPr>
                <a:spLocks noChangeShapeType="1"/>
              </p:cNvSpPr>
              <p:nvPr/>
            </p:nvSpPr>
            <p:spPr bwMode="auto">
              <a:xfrm>
                <a:off x="6336" y="51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Line 35"/>
              <p:cNvSpPr>
                <a:spLocks noChangeShapeType="1"/>
              </p:cNvSpPr>
              <p:nvPr/>
            </p:nvSpPr>
            <p:spPr bwMode="auto">
              <a:xfrm>
                <a:off x="9648" y="51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Line 36"/>
              <p:cNvSpPr>
                <a:spLocks noChangeShapeType="1"/>
              </p:cNvSpPr>
              <p:nvPr/>
            </p:nvSpPr>
            <p:spPr bwMode="auto">
              <a:xfrm>
                <a:off x="6480" y="734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Text Box 37"/>
              <p:cNvSpPr txBox="1">
                <a:spLocks noChangeArrowheads="1"/>
              </p:cNvSpPr>
              <p:nvPr/>
            </p:nvSpPr>
            <p:spPr bwMode="auto">
              <a:xfrm>
                <a:off x="2448" y="6624"/>
                <a:ext cx="7488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/>
                <a:r>
                  <a:rPr lang="ru-RU" sz="1400" b="1"/>
                  <a:t>Світова валютна система</a:t>
                </a:r>
                <a:endParaRPr lang="ru-RU"/>
              </a:p>
            </p:txBody>
          </p:sp>
          <p:sp>
            <p:nvSpPr>
              <p:cNvPr id="13341" name="Text Box 38"/>
              <p:cNvSpPr txBox="1">
                <a:spLocks noChangeArrowheads="1"/>
              </p:cNvSpPr>
              <p:nvPr/>
            </p:nvSpPr>
            <p:spPr bwMode="auto">
              <a:xfrm>
                <a:off x="1440" y="7632"/>
                <a:ext cx="9360" cy="72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ru-RU" sz="1600" b="1"/>
                  <a:t>РІВНІ МЕВ</a:t>
                </a:r>
                <a:endParaRPr lang="ru-RU"/>
              </a:p>
            </p:txBody>
          </p:sp>
          <p:grpSp>
            <p:nvGrpSpPr>
              <p:cNvPr id="13342" name="Group 39"/>
              <p:cNvGrpSpPr>
                <a:grpSpLocks/>
              </p:cNvGrpSpPr>
              <p:nvPr/>
            </p:nvGrpSpPr>
            <p:grpSpPr bwMode="auto">
              <a:xfrm>
                <a:off x="1440" y="9072"/>
                <a:ext cx="9360" cy="720"/>
                <a:chOff x="1440" y="8784"/>
                <a:chExt cx="9360" cy="720"/>
              </a:xfrm>
            </p:grpSpPr>
            <p:sp>
              <p:nvSpPr>
                <p:cNvPr id="1336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440" y="8784"/>
                  <a:ext cx="2160" cy="7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200" b="1"/>
                    <a:t>Контакти</a:t>
                  </a:r>
                  <a:endParaRPr lang="ru-RU"/>
                </a:p>
              </p:txBody>
            </p:sp>
            <p:sp>
              <p:nvSpPr>
                <p:cNvPr id="1336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32" y="8784"/>
                  <a:ext cx="2016" cy="7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400" b="1"/>
                    <a:t>Взаємодія</a:t>
                  </a:r>
                  <a:endParaRPr lang="ru-RU"/>
                </a:p>
              </p:txBody>
            </p:sp>
            <p:sp>
              <p:nvSpPr>
                <p:cNvPr id="1336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6624" y="8784"/>
                  <a:ext cx="1872" cy="7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300" b="1"/>
                    <a:t>Співробіт-ництво</a:t>
                  </a:r>
                  <a:endParaRPr lang="ru-RU"/>
                </a:p>
              </p:txBody>
            </p:sp>
            <p:sp>
              <p:nvSpPr>
                <p:cNvPr id="1336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928" y="8784"/>
                  <a:ext cx="1872" cy="7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ru-RU" sz="1400" b="1"/>
                    <a:t>Інтеграція</a:t>
                  </a:r>
                  <a:endParaRPr lang="ru-RU"/>
                </a:p>
              </p:txBody>
            </p:sp>
          </p:grpSp>
          <p:sp>
            <p:nvSpPr>
              <p:cNvPr id="13343" name="Line 44"/>
              <p:cNvSpPr>
                <a:spLocks noChangeShapeType="1"/>
              </p:cNvSpPr>
              <p:nvPr/>
            </p:nvSpPr>
            <p:spPr bwMode="auto">
              <a:xfrm>
                <a:off x="2448" y="8640"/>
                <a:ext cx="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Line 45"/>
              <p:cNvSpPr>
                <a:spLocks noChangeShapeType="1"/>
              </p:cNvSpPr>
              <p:nvPr/>
            </p:nvSpPr>
            <p:spPr bwMode="auto">
              <a:xfrm>
                <a:off x="6480" y="835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Line 46"/>
              <p:cNvSpPr>
                <a:spLocks noChangeShapeType="1"/>
              </p:cNvSpPr>
              <p:nvPr/>
            </p:nvSpPr>
            <p:spPr bwMode="auto">
              <a:xfrm>
                <a:off x="2448" y="864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Line 47"/>
              <p:cNvSpPr>
                <a:spLocks noChangeShapeType="1"/>
              </p:cNvSpPr>
              <p:nvPr/>
            </p:nvSpPr>
            <p:spPr bwMode="auto">
              <a:xfrm>
                <a:off x="5040" y="864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Line 48"/>
              <p:cNvSpPr>
                <a:spLocks noChangeShapeType="1"/>
              </p:cNvSpPr>
              <p:nvPr/>
            </p:nvSpPr>
            <p:spPr bwMode="auto">
              <a:xfrm>
                <a:off x="7488" y="864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Line 49"/>
              <p:cNvSpPr>
                <a:spLocks noChangeShapeType="1"/>
              </p:cNvSpPr>
              <p:nvPr/>
            </p:nvSpPr>
            <p:spPr bwMode="auto">
              <a:xfrm>
                <a:off x="9936" y="864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9" name="Text Box 50"/>
              <p:cNvSpPr txBox="1">
                <a:spLocks noChangeArrowheads="1"/>
              </p:cNvSpPr>
              <p:nvPr/>
            </p:nvSpPr>
            <p:spPr bwMode="auto">
              <a:xfrm>
                <a:off x="864" y="10368"/>
                <a:ext cx="10656" cy="864"/>
              </a:xfrm>
              <a:prstGeom prst="rect">
                <a:avLst/>
              </a:prstGeom>
              <a:solidFill>
                <a:srgbClr val="FFFFFF"/>
              </a:solidFill>
              <a:ln w="76200" cmpd="tri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ru-RU" b="1"/>
                  <a:t>СИСТЕМА МІЖНАРОДНИХ ЕКОНОМІЧНИХ ВІДНОСИН</a:t>
                </a:r>
                <a:endParaRPr lang="ru-RU"/>
              </a:p>
            </p:txBody>
          </p:sp>
          <p:sp>
            <p:nvSpPr>
              <p:cNvPr id="13350" name="Line 51"/>
              <p:cNvSpPr>
                <a:spLocks noChangeShapeType="1"/>
              </p:cNvSpPr>
              <p:nvPr/>
            </p:nvSpPr>
            <p:spPr bwMode="auto">
              <a:xfrm>
                <a:off x="1152" y="1584"/>
                <a:ext cx="0" cy="8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1" name="Line 52"/>
              <p:cNvSpPr>
                <a:spLocks noChangeShapeType="1"/>
              </p:cNvSpPr>
              <p:nvPr/>
            </p:nvSpPr>
            <p:spPr bwMode="auto">
              <a:xfrm>
                <a:off x="11088" y="1584"/>
                <a:ext cx="0" cy="8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Line 53"/>
              <p:cNvSpPr>
                <a:spLocks noChangeShapeType="1"/>
              </p:cNvSpPr>
              <p:nvPr/>
            </p:nvSpPr>
            <p:spPr bwMode="auto">
              <a:xfrm flipH="1">
                <a:off x="1152" y="446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Line 54"/>
              <p:cNvSpPr>
                <a:spLocks noChangeShapeType="1"/>
              </p:cNvSpPr>
              <p:nvPr/>
            </p:nvSpPr>
            <p:spPr bwMode="auto">
              <a:xfrm>
                <a:off x="10800" y="446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Line 55"/>
              <p:cNvSpPr>
                <a:spLocks noChangeShapeType="1"/>
              </p:cNvSpPr>
              <p:nvPr/>
            </p:nvSpPr>
            <p:spPr bwMode="auto">
              <a:xfrm>
                <a:off x="2448" y="10080"/>
                <a:ext cx="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Line 56"/>
              <p:cNvSpPr>
                <a:spLocks noChangeShapeType="1"/>
              </p:cNvSpPr>
              <p:nvPr/>
            </p:nvSpPr>
            <p:spPr bwMode="auto">
              <a:xfrm>
                <a:off x="2448" y="979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Line 57"/>
              <p:cNvSpPr>
                <a:spLocks noChangeShapeType="1"/>
              </p:cNvSpPr>
              <p:nvPr/>
            </p:nvSpPr>
            <p:spPr bwMode="auto">
              <a:xfrm>
                <a:off x="5040" y="979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Line 58"/>
              <p:cNvSpPr>
                <a:spLocks noChangeShapeType="1"/>
              </p:cNvSpPr>
              <p:nvPr/>
            </p:nvSpPr>
            <p:spPr bwMode="auto">
              <a:xfrm>
                <a:off x="7488" y="979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Line 59"/>
              <p:cNvSpPr>
                <a:spLocks noChangeShapeType="1"/>
              </p:cNvSpPr>
              <p:nvPr/>
            </p:nvSpPr>
            <p:spPr bwMode="auto">
              <a:xfrm>
                <a:off x="9936" y="979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Line 60"/>
              <p:cNvSpPr>
                <a:spLocks noChangeShapeType="1"/>
              </p:cNvSpPr>
              <p:nvPr/>
            </p:nvSpPr>
            <p:spPr bwMode="auto">
              <a:xfrm>
                <a:off x="6480" y="1008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95300" y="274638"/>
            <a:ext cx="8915400" cy="777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4400" b="1">
                <a:solidFill>
                  <a:schemeClr val="tx2"/>
                </a:solidFill>
              </a:rPr>
              <a:t>3. Середовище розвитку МЕВ</a:t>
            </a:r>
            <a:endParaRPr lang="ru-RU" sz="4400" b="1">
              <a:solidFill>
                <a:schemeClr val="tx2"/>
              </a:solidFill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95300" y="1268413"/>
            <a:ext cx="8902700" cy="52562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b="1">
                <a:latin typeface="Times New Roman" pitchFamily="18" charset="0"/>
              </a:rPr>
              <a:t>Середовище МЕВ - </a:t>
            </a:r>
            <a:r>
              <a:rPr lang="uk-UA" sz="2200">
                <a:latin typeface="Times New Roman" pitchFamily="18" charset="0"/>
              </a:rPr>
              <a:t>різноманітні фактори (демографічні, економічні, природні, науково-технічні, політичні, культурного оточення і т. ін.), які впливають на процеси включення країни до світових економічних процесів.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i="1">
                <a:latin typeface="Times New Roman" pitchFamily="18" charset="0"/>
              </a:rPr>
              <a:t>Фактори прямого впливу —</a:t>
            </a:r>
            <a:r>
              <a:rPr lang="uk-UA" sz="2200">
                <a:latin typeface="Times New Roman" pitchFamily="18" charset="0"/>
              </a:rPr>
              <a:t> безпосередньо впливають на операції суб’єктів МЕВ, з одного боку, а з іншого — зазнають такої ж дії від учасників МЕВ (постачальники, трудові ресурси, законі та установи державного регулювання, споживачі, конкуренти).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i="1">
                <a:latin typeface="Times New Roman" pitchFamily="18" charset="0"/>
              </a:rPr>
              <a:t>Фактори побічного впливу </a:t>
            </a:r>
            <a:r>
              <a:rPr lang="uk-UA" sz="2200">
                <a:latin typeface="Times New Roman" pitchFamily="18" charset="0"/>
              </a:rPr>
              <a:t>— не мають безпосереднього значення для функціонування суб’єктів МЕВ, але відбиваються на їх діях (стан економіки країни, міжнародні події, соціально-культурні фактори і т.д.).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 </a:t>
            </a:r>
            <a:r>
              <a:rPr lang="uk-UA" sz="22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середовищем МЕВ</a:t>
            </a:r>
            <a:r>
              <a:rPr lang="uk-UA" sz="2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розуміють зовнішні по відношенню до суб’єктів МЕВ політико-правові, економічні, соціально-культурні та інфраструктурні чинники.</a:t>
            </a:r>
            <a:endParaRPr lang="ru-RU" sz="2200" b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9555163" y="1341438"/>
            <a:ext cx="0" cy="48244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 flipH="1">
            <a:off x="428625" y="6308725"/>
            <a:ext cx="90487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 flipH="1">
            <a:off x="6669088" y="1268413"/>
            <a:ext cx="28876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0" y="0"/>
            <a:ext cx="74739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3200" b="1">
                <a:solidFill>
                  <a:schemeClr val="tx2"/>
                </a:solidFill>
              </a:rPr>
              <a:t>Середовище МЕВ</a:t>
            </a:r>
            <a:br>
              <a:rPr lang="uk-UA" sz="3200" b="1">
                <a:solidFill>
                  <a:schemeClr val="tx2"/>
                </a:solidFill>
              </a:rPr>
            </a:br>
            <a:r>
              <a:rPr lang="uk-UA" sz="2000">
                <a:solidFill>
                  <a:schemeClr val="tx2"/>
                </a:solidFill>
              </a:rPr>
              <a:t>динамічність та стабільність одночасно</a:t>
            </a:r>
            <a:br>
              <a:rPr lang="uk-UA" sz="2000">
                <a:solidFill>
                  <a:schemeClr val="tx2"/>
                </a:solidFill>
              </a:rPr>
            </a:br>
            <a:r>
              <a:rPr lang="uk-UA" sz="2000">
                <a:solidFill>
                  <a:schemeClr val="tx2"/>
                </a:solidFill>
              </a:rPr>
              <a:t>взаємозв</a:t>
            </a:r>
            <a:r>
              <a:rPr lang="en-US" sz="2000">
                <a:solidFill>
                  <a:schemeClr val="tx2"/>
                </a:solidFill>
              </a:rPr>
              <a:t>’</a:t>
            </a:r>
            <a:r>
              <a:rPr lang="uk-UA" sz="2000">
                <a:solidFill>
                  <a:schemeClr val="tx2"/>
                </a:solidFill>
              </a:rPr>
              <a:t>язок факторів</a:t>
            </a:r>
            <a:br>
              <a:rPr lang="uk-UA" sz="2000">
                <a:solidFill>
                  <a:schemeClr val="tx2"/>
                </a:solidFill>
              </a:rPr>
            </a:br>
            <a:r>
              <a:rPr lang="uk-UA" sz="2000">
                <a:solidFill>
                  <a:schemeClr val="tx2"/>
                </a:solidFill>
              </a:rPr>
              <a:t>невизначеність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2061" name="Text Box 5"/>
          <p:cNvSpPr txBox="1">
            <a:spLocks noChangeArrowheads="1"/>
          </p:cNvSpPr>
          <p:nvPr/>
        </p:nvSpPr>
        <p:spPr bwMode="auto">
          <a:xfrm>
            <a:off x="6513513" y="4365625"/>
            <a:ext cx="3198812" cy="1155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1400" b="1"/>
              <a:t>Рівень розвитку економіки відповідної країни, рівень і характер розподілу доходів в ній, характер витрат і заощаджень населення тощо</a:t>
            </a:r>
            <a:r>
              <a:rPr lang="ru-RU" sz="1400" b="1"/>
              <a:t> </a:t>
            </a:r>
          </a:p>
        </p:txBody>
      </p:sp>
      <p:sp>
        <p:nvSpPr>
          <p:cNvPr id="2062" name="Line 6"/>
          <p:cNvSpPr>
            <a:spLocks noChangeShapeType="1"/>
          </p:cNvSpPr>
          <p:nvPr/>
        </p:nvSpPr>
        <p:spPr bwMode="auto">
          <a:xfrm>
            <a:off x="7605713" y="400526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3" name="Text Box 7"/>
          <p:cNvSpPr txBox="1">
            <a:spLocks noChangeArrowheads="1"/>
          </p:cNvSpPr>
          <p:nvPr/>
        </p:nvSpPr>
        <p:spPr bwMode="auto">
          <a:xfrm>
            <a:off x="6122988" y="836613"/>
            <a:ext cx="3665537" cy="11652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1400"/>
              <a:t>Політична прихильність виявляється більш чітко в торгівельній, валютній, кредитній, науково-технологічній політиці; визнання національних норм та правил; стабільність політичної системи</a:t>
            </a:r>
            <a:endParaRPr lang="ru-RU" sz="1400"/>
          </a:p>
        </p:txBody>
      </p:sp>
      <p:sp>
        <p:nvSpPr>
          <p:cNvPr id="2064" name="Text Box 8"/>
          <p:cNvSpPr txBox="1">
            <a:spLocks noChangeArrowheads="1"/>
          </p:cNvSpPr>
          <p:nvPr/>
        </p:nvSpPr>
        <p:spPr bwMode="auto">
          <a:xfrm>
            <a:off x="271463" y="1916113"/>
            <a:ext cx="2886075" cy="7302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1400" b="1"/>
              <a:t>Міжнародний транспорт;</a:t>
            </a:r>
          </a:p>
          <a:p>
            <a:pPr eaLnBrk="1" hangingPunct="1"/>
            <a:r>
              <a:rPr lang="uk-UA" sz="1400" b="1"/>
              <a:t>Міжнародні інформаційно-комунікаційні системи.</a:t>
            </a:r>
            <a:r>
              <a:rPr lang="ru-RU" sz="1400" b="1"/>
              <a:t> </a:t>
            </a:r>
          </a:p>
        </p:txBody>
      </p:sp>
      <p:sp>
        <p:nvSpPr>
          <p:cNvPr id="2065" name="Line 9"/>
          <p:cNvSpPr>
            <a:spLocks noChangeShapeType="1"/>
          </p:cNvSpPr>
          <p:nvPr/>
        </p:nvSpPr>
        <p:spPr bwMode="auto">
          <a:xfrm flipV="1">
            <a:off x="5888038" y="1196975"/>
            <a:ext cx="2349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0" name="Diagram 10"/>
          <p:cNvGraphicFramePr>
            <a:graphicFrameLocks/>
          </p:cNvGraphicFramePr>
          <p:nvPr/>
        </p:nvGraphicFramePr>
        <p:xfrm>
          <a:off x="0" y="1395413"/>
          <a:ext cx="9906000" cy="48958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77788" y="4851400"/>
            <a:ext cx="3627437" cy="15811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1400" b="1"/>
              <a:t>індивідуалізація попиту зарубіжних клієнтів, ставлення до праці фахівців, поведінка підприємців на фінансових ринках тощо (економічна поведінка людини в тій чи іншій країні базується на її фізіологічних, психологічних та інших особистих особливостях) </a:t>
            </a:r>
            <a:endParaRPr lang="ru-RU" sz="1400" b="1"/>
          </a:p>
        </p:txBody>
      </p:sp>
      <p:sp>
        <p:nvSpPr>
          <p:cNvPr id="2067" name="Line 21"/>
          <p:cNvSpPr>
            <a:spLocks noChangeShapeType="1"/>
          </p:cNvSpPr>
          <p:nvPr/>
        </p:nvSpPr>
        <p:spPr bwMode="auto">
          <a:xfrm flipH="1">
            <a:off x="3627438" y="5715000"/>
            <a:ext cx="390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22"/>
          <p:cNvSpPr>
            <a:spLocks noChangeShapeType="1"/>
          </p:cNvSpPr>
          <p:nvPr/>
        </p:nvSpPr>
        <p:spPr bwMode="auto">
          <a:xfrm flipV="1">
            <a:off x="2144713" y="2619375"/>
            <a:ext cx="0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8915400" cy="777875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uk-UA" sz="2800" b="1" smtClean="0"/>
              <a:t>4. Класифікація країн світу</a:t>
            </a:r>
            <a:endParaRPr lang="ru-RU" sz="2800" b="1" smtClean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236663" y="2030413"/>
            <a:ext cx="7194550" cy="457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>
                <a:latin typeface="Times New Roman" pitchFamily="18" charset="0"/>
              </a:rPr>
              <a:t>ОЗНАКИ СИСТЕМАТИЗАЦІЇ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795588" y="3219450"/>
            <a:ext cx="2038350" cy="547688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600" b="1"/>
              <a:t>Організаційний</a:t>
            </a:r>
            <a:endParaRPr lang="ru-RU" sz="1600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4951413" y="3219450"/>
            <a:ext cx="1800225" cy="54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600" b="1"/>
              <a:t>Економічний</a:t>
            </a:r>
            <a:endParaRPr lang="ru-RU" sz="1600"/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6989763" y="3219450"/>
            <a:ext cx="1920875" cy="54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400" b="1"/>
              <a:t>Соціально-економічний</a:t>
            </a:r>
          </a:p>
          <a:p>
            <a:pPr eaLnBrk="1" hangingPunct="1"/>
            <a:endParaRPr lang="ru-RU" sz="1200"/>
          </a:p>
          <a:p>
            <a:pPr eaLnBrk="1" hangingPunct="1"/>
            <a:endParaRPr lang="ru-RU" sz="1200"/>
          </a:p>
          <a:p>
            <a:pPr eaLnBrk="1" hangingPunct="1"/>
            <a:endParaRPr lang="ru-RU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2074863" y="2852738"/>
            <a:ext cx="5756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4833938" y="2487613"/>
            <a:ext cx="0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2074863" y="2852738"/>
            <a:ext cx="0" cy="366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3754438" y="2852738"/>
            <a:ext cx="0" cy="366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5672138" y="2852738"/>
            <a:ext cx="0" cy="366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7831138" y="2852738"/>
            <a:ext cx="0" cy="366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639763" y="3203575"/>
            <a:ext cx="2038350" cy="54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600" b="1"/>
              <a:t>Регіональний</a:t>
            </a:r>
            <a:endParaRPr lang="ru-RU" sz="1600"/>
          </a:p>
        </p:txBody>
      </p:sp>
      <p:sp>
        <p:nvSpPr>
          <p:cNvPr id="15374" name="AutoShape 17"/>
          <p:cNvSpPr>
            <a:spLocks noChangeArrowheads="1"/>
          </p:cNvSpPr>
          <p:nvPr/>
        </p:nvSpPr>
        <p:spPr bwMode="auto">
          <a:xfrm>
            <a:off x="7002463" y="3687763"/>
            <a:ext cx="311150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60375" y="4872038"/>
            <a:ext cx="8991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Соціально-економічна типізація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це поділ країн на групи залежно від рівня їх економічного розвитку та значення у світовій економіці й політиці.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609600" y="228600"/>
            <a:ext cx="868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Типізація (класифікація)</a:t>
            </a:r>
            <a:r>
              <a:rPr lang="uk-UA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– це групування країн за певним критерієм.</a:t>
            </a:r>
          </a:p>
          <a:p>
            <a:pPr algn="ctr" eaLnBrk="1" hangingPunct="1"/>
            <a:r>
              <a:rPr lang="uk-UA" sz="2400">
                <a:latin typeface="Times New Roman" pitchFamily="18" charset="0"/>
                <a:cs typeface="Times New Roman" pitchFamily="18" charset="0"/>
              </a:rPr>
              <a:t>Для характеристики економіки країн світу використовують показники: </a:t>
            </a:r>
            <a:r>
              <a:rPr lang="uk-UA" sz="24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населення, галузева структура економіки і наукомісткі галузі, рівень і якість життя населення.</a:t>
            </a:r>
          </a:p>
        </p:txBody>
      </p:sp>
      <p:pic>
        <p:nvPicPr>
          <p:cNvPr id="7" name="Содержимое 3" descr="GDP_PPP_per_capita_world_map_IMF_figures_year_2006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3374" y="2365654"/>
            <a:ext cx="4839253" cy="2546225"/>
          </a:xfrm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знак завершения 18"/>
          <p:cNvSpPr/>
          <p:nvPr/>
        </p:nvSpPr>
        <p:spPr>
          <a:xfrm>
            <a:off x="865188" y="1339850"/>
            <a:ext cx="1447800" cy="483235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33813" y="1219200"/>
            <a:ext cx="5621337" cy="1103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295400" y="28575"/>
            <a:ext cx="746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Соціально-економічні типи країн</a:t>
            </a:r>
          </a:p>
          <a:p>
            <a:pPr algn="ctr" eaLnBrk="1" hangingPunct="1"/>
            <a:r>
              <a:rPr lang="uk-UA" sz="2400" b="1">
                <a:latin typeface="Times New Roman" pitchFamily="18" charset="0"/>
                <a:cs typeface="Times New Roman" pitchFamily="18" charset="0"/>
              </a:rPr>
              <a:t>(за класифікацією ООН - 4 типи)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97656" y="3366294"/>
            <a:ext cx="37719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1.Високорозвинуті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країни (31)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867150" y="1247775"/>
            <a:ext cx="56197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400" b="1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uk-UA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uk-UA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«Великої сімки» (</a:t>
            </a:r>
            <a:r>
              <a:rPr lang="en-US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G-7</a:t>
            </a:r>
            <a:r>
              <a:rPr lang="uk-UA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США, Японія, Німеччина, Велика Британія, Франція, Італія, Канада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33813" y="2500313"/>
            <a:ext cx="5621337" cy="1579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32225" y="4343400"/>
            <a:ext cx="5621338" cy="1133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0" y="5638800"/>
            <a:ext cx="5621338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908425" y="2566988"/>
            <a:ext cx="55737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 sz="2400" b="1">
                <a:latin typeface="Times New Roman" pitchFamily="18" charset="0"/>
                <a:cs typeface="Times New Roman" pitchFamily="18" charset="0"/>
              </a:rPr>
              <a:t>1.2.</a:t>
            </a:r>
            <a:r>
              <a:rPr lang="uk-U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Малі високорозвинуті країни Європи (15)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Фінляндія, Швеція, Норвегія, Данія, Австрія, Швейцарія, країни Бенілюкс, країни карлики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3900488" y="4398963"/>
            <a:ext cx="55308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400" b="1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uk-UA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Переселенські країни (4)</a:t>
            </a:r>
          </a:p>
          <a:p>
            <a:pPr eaLnBrk="1" hangingPunct="1"/>
            <a:r>
              <a:rPr lang="uk-UA" sz="2000" b="1">
                <a:latin typeface="Times New Roman" pitchFamily="18" charset="0"/>
                <a:cs typeface="Times New Roman" pitchFamily="18" charset="0"/>
              </a:rPr>
              <a:t>Австралія, Нова Зеландія, Південна Африка, Ізраїль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3810000" y="5634038"/>
            <a:ext cx="56213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 sz="2400" b="1">
                <a:latin typeface="Times New Roman" pitchFamily="18" charset="0"/>
                <a:cs typeface="Times New Roman" pitchFamily="18" charset="0"/>
              </a:rPr>
              <a:t>1.4.</a:t>
            </a:r>
            <a:r>
              <a:rPr lang="uk-UA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Країни середнього рівня ек.розвитку (5)</a:t>
            </a:r>
          </a:p>
          <a:p>
            <a:pPr algn="ctr" eaLnBrk="1" hangingPunct="1"/>
            <a:r>
              <a:rPr lang="uk-UA" sz="2000" b="1">
                <a:latin typeface="Times New Roman" pitchFamily="18" charset="0"/>
                <a:cs typeface="Times New Roman" pitchFamily="18" charset="0"/>
              </a:rPr>
              <a:t>Іспанія, Португалія, Греція, Ірландія, Мальта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667000" y="1676400"/>
            <a:ext cx="838200" cy="34249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657475" y="6000750"/>
            <a:ext cx="838200" cy="3429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657475" y="4595813"/>
            <a:ext cx="838200" cy="34131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667000" y="3118443"/>
            <a:ext cx="838200" cy="34249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Снимок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6900"/>
            <a:ext cx="3581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Снимок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4257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Картинки по запросу велика сім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7513"/>
            <a:ext cx="2644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Содержимое 3" descr="Снимок21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1000" y="2489200"/>
            <a:ext cx="8870950" cy="43576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39738" y="117475"/>
            <a:ext cx="55800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Країни «Великої сімки» є головними експортерами на світовий ринок наукомісткої промислової продукції: електроніки, робототехніки, новітніх матеріалів. Ці країни перейшли до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постіндустріального суспільства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сфера послуг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(освіта, соціальне забезпечення, охорона здоров’я, фінансові послуги, рекламний бізнес), в якій працює понад 70 % населення. Країни продають технології, технічну документацію, вкладають свій капітал в економіку інших держав.</a:t>
            </a:r>
          </a:p>
          <a:p>
            <a:pPr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762001"/>
            <a:ext cx="3071813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3798888"/>
            <a:ext cx="40005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4527550" y="38084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Країни «Великої сімки» (крім Японії) є членами НАТО. Осередком цієї організації є США. Велика Британія, США та Франція є ядерними державами, постійними членами Ради Безпеки ООН.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Картинки по запросу картинки швец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138" y="1646238"/>
            <a:ext cx="2667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3400" y="152400"/>
            <a:ext cx="3657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високорозвинуті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(15)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09800" y="1120775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7700" y="1762125"/>
            <a:ext cx="3429000" cy="4984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ВВП на душу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40 000 – 98 000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США 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вузька спеціалізація;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великий експорт й імпорт (50-60 % ВНП);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незначний вплив на світову економіку і політику 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партнерами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по НАТО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Ісландія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Норвегія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Бельгія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Нідерланди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Люксембург),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нейтральні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endParaRPr lang="ru-RU" dirty="0"/>
          </a:p>
        </p:txBody>
      </p:sp>
      <p:pic>
        <p:nvPicPr>
          <p:cNvPr id="20486" name="Picture 2" descr="Картинки по запросу картинки дан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713" y="152400"/>
            <a:ext cx="26685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Картинки по запросу картинки швейцар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0675" y="3254375"/>
            <a:ext cx="27622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Картинки по запросу картинки австрі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138" y="4879975"/>
            <a:ext cx="3014662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62750" y="152400"/>
            <a:ext cx="1289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Данія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51150"/>
            <a:ext cx="1447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Швеція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3350" y="3305175"/>
            <a:ext cx="1612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Швейцарія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5275" y="5026025"/>
            <a:ext cx="1295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Австрія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1</a:t>
            </a:r>
            <a:r>
              <a:rPr lang="uk-UA" sz="3600" b="1" smtClean="0"/>
              <a:t>. Предмет, об’єкт та закономірності міжнародної економіки як науки</a:t>
            </a:r>
            <a:endParaRPr lang="ru-RU" sz="3600" b="1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924425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uk-UA" b="1" i="1" smtClean="0"/>
              <a:t>Мета</a:t>
            </a:r>
            <a:r>
              <a:rPr lang="uk-UA" b="1" smtClean="0"/>
              <a:t>:</a:t>
            </a:r>
            <a:r>
              <a:rPr lang="uk-UA" smtClean="0"/>
              <a:t> сформувати систему теоретичних знань, вмінь та практичних навичок у галузі міжнародної економіки, форм, методів та механізмів реалізації міжнародних економічних відносин.</a:t>
            </a:r>
            <a:r>
              <a:rPr lang="ru-RU" smtClean="0"/>
              <a:t> </a:t>
            </a:r>
            <a:endParaRPr lang="uk-UA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6363" y="1916113"/>
            <a:ext cx="4375150" cy="3989387"/>
          </a:xfrm>
          <a:solidFill>
            <a:srgbClr val="CC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uk-UA" b="1" i="1" smtClean="0"/>
              <a:t>Предметом є: </a:t>
            </a:r>
            <a:r>
              <a:rPr lang="uk-UA" smtClean="0"/>
              <a:t>система міжнародних економічних відносин, що складається між національними економіками країн світу в умовах інтернаціоналізації та глобалізації.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картинки австрал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600" y="304800"/>
            <a:ext cx="26971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3400" y="152400"/>
            <a:ext cx="4071938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Переселенські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(4)</a:t>
            </a:r>
          </a:p>
          <a:p>
            <a:pPr algn="ctr" eaLnBrk="1" hangingPunct="1">
              <a:defRPr/>
            </a:pPr>
            <a:endParaRPr lang="ru-RU" sz="20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289175" y="1119188"/>
            <a:ext cx="327025" cy="452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8800" y="1676400"/>
            <a:ext cx="4046538" cy="49863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Подвійний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ВВП на душу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35-50 тис. дол. США,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індустріалізації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Австралія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Нова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Зеландія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ІЛР,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Ізраїль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Південна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Африка –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аграрносировинна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торговельний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баланс.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34325" y="1617663"/>
            <a:ext cx="144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Австралія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4" descr="Картинки по запросу картинки нова зелан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1957388"/>
            <a:ext cx="32337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4800600" y="32893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 Зеландія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6" descr="Картинки по запросу картинки ізраі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525" y="3489325"/>
            <a:ext cx="26765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31163" y="3489325"/>
            <a:ext cx="1427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Ізраїль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AutoShape 8" descr="Картинки по запросу картинки південна африка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1516" name="AutoShape 10" descr="Картинки по запросу картинки південна африка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1517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7888" y="5029200"/>
            <a:ext cx="26685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59325" y="5087938"/>
            <a:ext cx="1981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Пд. Африка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6800" y="1828800"/>
            <a:ext cx="4495800" cy="5016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ВВП на душу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35-40 тис. дол. США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ІЛР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(0,8 – 0,9). 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індустріально-аграрними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індустріалізації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розвинута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сфера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(туризм). 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відчувають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високорозвинутих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держав. 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політичному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відношенні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підпорядковане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Іспанія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Португалія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Греція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є членами НАТО.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76800" y="152400"/>
            <a:ext cx="4513263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7119938" y="1169988"/>
            <a:ext cx="327025" cy="457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2533" name="Picture 2" descr="Картинки по запросу картинки португал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1925"/>
            <a:ext cx="3232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Картинки по запросу картинки грец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5" y="2209800"/>
            <a:ext cx="3305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Картинки по запросу картинки іспан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" y="4579938"/>
            <a:ext cx="27559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14600" y="5715000"/>
            <a:ext cx="68580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4600" y="4495800"/>
            <a:ext cx="6858000" cy="1054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4600" y="3276600"/>
            <a:ext cx="6858000" cy="1089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4600" y="1828800"/>
            <a:ext cx="6858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9038" y="304800"/>
            <a:ext cx="6969125" cy="13239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Блок-схема: знак завершения 3"/>
          <p:cNvSpPr/>
          <p:nvPr/>
        </p:nvSpPr>
        <p:spPr>
          <a:xfrm rot="5400000">
            <a:off x="-2135188" y="3076576"/>
            <a:ext cx="6346825" cy="8382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 rot="-5400000">
            <a:off x="-2581274" y="3438525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Країни, що розвиваються (130)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2446338" y="322263"/>
            <a:ext cx="69262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000" b="1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uk-UA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Нові індустріальні країни (НІК)</a:t>
            </a: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Республіка Корея, Тайвань, Сінгапур («азіатські тигри»), Бразилія, Мексика, Аргентина, Індія, Туреччина, Малайзія, Індонезія, Таїланд.</a:t>
            </a: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2632075" y="1938338"/>
            <a:ext cx="6683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00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Нафтодобувні країни</a:t>
            </a:r>
          </a:p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Бруней, Катар, Кувейт, Об'єднані Арабські Емірати (ОАЕ), Саудівська Аравія, Лівія, Іран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2571750" y="3411538"/>
            <a:ext cx="67437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000" b="1"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uk-UA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Країни дрібні острови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Антигуа, Барбуда, Багамські о-ви, Барбадос, Бермудські о-ви, Бахрейн, Сейшельські о-ви</a:t>
            </a:r>
          </a:p>
        </p:txBody>
      </p:sp>
      <p:sp>
        <p:nvSpPr>
          <p:cNvPr id="23564" name="TextBox 8"/>
          <p:cNvSpPr txBox="1">
            <a:spLocks noChangeArrowheads="1"/>
          </p:cNvSpPr>
          <p:nvPr/>
        </p:nvSpPr>
        <p:spPr bwMode="auto">
          <a:xfrm>
            <a:off x="2514600" y="4560888"/>
            <a:ext cx="6438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b="1">
                <a:latin typeface="Times New Roman" pitchFamily="18" charset="0"/>
                <a:cs typeface="Times New Roman" pitchFamily="18" charset="0"/>
              </a:rPr>
              <a:t>2.4</a:t>
            </a:r>
            <a:r>
              <a:rPr lang="uk-UA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Країни середніх можливостей (50)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Ямайка, Гватемала, Панама, Філіппіни, Сирія, Туніс, Намібія</a:t>
            </a:r>
          </a:p>
        </p:txBody>
      </p:sp>
      <p:sp>
        <p:nvSpPr>
          <p:cNvPr id="23565" name="TextBox 9"/>
          <p:cNvSpPr txBox="1">
            <a:spLocks noChangeArrowheads="1"/>
          </p:cNvSpPr>
          <p:nvPr/>
        </p:nvSpPr>
        <p:spPr bwMode="auto">
          <a:xfrm>
            <a:off x="2625725" y="5848350"/>
            <a:ext cx="6746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b="1">
                <a:latin typeface="Times New Roman" pitchFamily="18" charset="0"/>
                <a:cs typeface="Times New Roman" pitchFamily="18" charset="0"/>
              </a:rPr>
              <a:t>2.5. </a:t>
            </a:r>
            <a:r>
              <a:rPr 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Найменш розвинуті країни (48)</a:t>
            </a:r>
          </a:p>
          <a:p>
            <a:pPr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В Африці – 34 країни, в Азії – 9, в Океанії- 4, в Латинській Америці -1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676400" y="85566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676400" y="23241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676400" y="366871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676400" y="487045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676400" y="615791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-9525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індустріальні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(НІК)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високорозвинуті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ВВП на душу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НІК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15 000 – 30 000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США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ІЛР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(0,8 – 0,9)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(0,5 – 0,8). </a:t>
            </a:r>
          </a:p>
          <a:p>
            <a:pPr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спеціалізації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вжитку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годинники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плеєри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телевізори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фотоапарати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,…);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авто­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судноскладанням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металургією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4725" y="4410075"/>
            <a:ext cx="316865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орієнтацією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імпортозаміщення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113" y="4400550"/>
            <a:ext cx="4535487" cy="230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незначна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безумовний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пріоритет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орієнтацією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220" name="Picture 4" descr="https://eus-www.sway-cdn.com/s/uARCmOzJQdipCNqI/images/kU7jjIJWGe18Aq?quality=960&amp;allowAnimation=true&amp;embeddedHost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05529"/>
            <a:ext cx="1208674" cy="75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eus-www.sway-cdn.com/s/uARCmOzJQdipCNqI/images/ny_mQ_lkivlrSd?quality=380&amp;allowAnimation=true&amp;embeddedHost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810" y="5538508"/>
            <a:ext cx="1571709" cy="111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419350" y="2684463"/>
            <a:ext cx="5067300" cy="45243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економік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НІК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8913" y="3548063"/>
            <a:ext cx="287337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Азійська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1388" y="3548063"/>
            <a:ext cx="3200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Латиноамериканська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954838" y="3197225"/>
            <a:ext cx="152400" cy="2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819400" y="3197225"/>
            <a:ext cx="152400" cy="2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2895600" y="4005263"/>
            <a:ext cx="0" cy="338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39050" y="4005263"/>
            <a:ext cx="0" cy="338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0"/>
            <a:ext cx="9144000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Нафтодобувні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доходами.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20 000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США у великих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50 000 – 132 000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США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ІЛР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вузьку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спеціалізацію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одноманітну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експорту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ринку. </a:t>
            </a:r>
          </a:p>
          <a:p>
            <a:pPr eaLnBrk="1" hangingPunct="1">
              <a:defRPr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ВВП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нафту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Нафтодобувні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нафтопереробну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туризм. </a:t>
            </a:r>
          </a:p>
        </p:txBody>
      </p:sp>
      <p:pic>
        <p:nvPicPr>
          <p:cNvPr id="4098" name="Picture 2" descr="Картинки по запросу картинки нафтопереробна промисловість саудівської арав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1371600"/>
            <a:ext cx="1993849" cy="133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Картинки по запросу картинки нафтопереробна промисловість саудівської арав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4517156"/>
            <a:ext cx="3275817" cy="218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Картинки по запросу картинки туризм в саудівській аравії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1" y="4406183"/>
            <a:ext cx="3715603" cy="232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625" y="13081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963" y="33338"/>
            <a:ext cx="8991600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Карибському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ВВП на душу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15 000 - 30 000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США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Спеціалізація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сфера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банківська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справа. </a:t>
            </a:r>
          </a:p>
          <a:p>
            <a:pPr eaLnBrk="1" hangingPunct="1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Америці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Багамські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Барбадос,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Бахрейн. </a:t>
            </a:r>
          </a:p>
        </p:txBody>
      </p:sp>
      <p:pic>
        <p:nvPicPr>
          <p:cNvPr id="1026" name="Picture 2" descr="Картинки по запросу картинки Країни-«дрібні остров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550" y="3505200"/>
            <a:ext cx="415636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43325"/>
            <a:ext cx="4021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913" y="1143000"/>
            <a:ext cx="24955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6513"/>
            <a:ext cx="8991600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ВВП на душу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2 000 до 5 000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США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ІЛР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аграрні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монокультурні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гірничодобувна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легка;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недостатні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іноземні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кредити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603750"/>
            <a:ext cx="31289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Картинки по запросу картинки промисловість харчова північної афр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373438"/>
            <a:ext cx="32162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Картинки по запросу картинки монокультурне с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497388"/>
            <a:ext cx="28956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7938"/>
            <a:ext cx="914400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Найменш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розвинуті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одного жителя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США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вага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обробної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10 %;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письменного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20 %; 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ІЛР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монокультурне с/г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слабка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люди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стихій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Найбідніші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зосереджені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Африці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34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найменш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розвинуті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9,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Океанії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4,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Латинській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Америці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1. </a:t>
            </a:r>
          </a:p>
          <a:p>
            <a:pPr algn="just"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8" descr="Картинки по запросу картинки промисловість харчова аф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2514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368300" y="57912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сільському господарстві працює понад 3/4 всіх жителів, але за величезного зростання кількості населення водночас гостро постає проблема голодування. </a:t>
            </a:r>
          </a:p>
        </p:txBody>
      </p:sp>
      <p:pic>
        <p:nvPicPr>
          <p:cNvPr id="28677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00475"/>
            <a:ext cx="2895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78250"/>
            <a:ext cx="27130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09600" y="1608138"/>
            <a:ext cx="4038600" cy="518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095375" y="163513"/>
            <a:ext cx="8077200" cy="82708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681163" y="315913"/>
            <a:ext cx="7162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Країни з перехідною економікою (28)</a:t>
            </a:r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625475" y="1763713"/>
            <a:ext cx="4038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200">
                <a:latin typeface="Times New Roman" pitchFamily="18" charset="0"/>
                <a:cs typeface="Times New Roman" pitchFamily="18" charset="0"/>
              </a:rPr>
              <a:t>Росія, Україна, Білорусь, Молдова, Латвія, Литва, Естонія, Грузія, Вірменія, Азербайджан, Казахстан, Киргизія, Узбекистан, Таджикистан, Туркменістан, Польща, Чехія, Словаччина, Угорщина, Румунія, Болгарія, Сербія, Чорногорія, Словенія, Хорватія, Боснія і Герцеговина, Македонія, Албанія, Монголія</a:t>
            </a:r>
          </a:p>
          <a:p>
            <a:pPr algn="ctr" eaLnBrk="1" hangingPunct="1"/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(частина з цих країн вже перейшли до ринкової економіки)</a:t>
            </a:r>
          </a:p>
        </p:txBody>
      </p:sp>
      <p:pic>
        <p:nvPicPr>
          <p:cNvPr id="29702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200" y="4343400"/>
            <a:ext cx="3929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4873625" y="1643063"/>
            <a:ext cx="43576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До цієї групи належать країни колишньої соціалістичної системи. Перехідною вважається економіка, що перебуває у процесі великомасштабних змін, які ведуть до іншої стабільної економіки (у даному випадку до ринкової економіки та демократичного суспільства).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362200" y="1143000"/>
            <a:ext cx="266700" cy="3810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381000" y="-4763"/>
            <a:ext cx="9144000" cy="29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Країни з перехідною економікою. </a:t>
            </a:r>
            <a:endParaRPr lang="ru-RU" sz="1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1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Сформувався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індустріальний тип економіки,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переважає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важка промисловість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Форма власності -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державна. </a:t>
            </a:r>
          </a:p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Перехід від планової до ринкової економіки. </a:t>
            </a:r>
          </a:p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ІЛР переважно середній.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Показники ВВП на душу населення коливаються: від 3 000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США (наприклад, Таджикістан) до близько 30 000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США (Чехія, Словенія, Словаччиня та Естонія). Тому, за типізацією МВФ,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ці чотири країни відносять до високорозвинутих.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У політичному житті планети країни з перехідною економікою відіграють підпорядковану роль.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Картинки по запросу картинки на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02013"/>
            <a:ext cx="29702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458788" y="5257800"/>
            <a:ext cx="89884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Членами НАТО стали 12 країн: Польща, Чехія, Угорщина (у 1999 р.), Болгарія, Латвія, Литва, Естонія, Румунія, Словаччина, Словенія (у 2004 р.), Албанія та Хорватія (у 2009р.). Ряд країн є претендентами на вступ до цього військово­політичного блоку. Україна активно співпрацює з НАТО. Росія є ядерною державою, постійним членом Ради Безпеки ООН.</a:t>
            </a:r>
          </a:p>
        </p:txBody>
      </p:sp>
      <p:pic>
        <p:nvPicPr>
          <p:cNvPr id="3072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32480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48025"/>
            <a:ext cx="28178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4289425" y="6640513"/>
            <a:ext cx="454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 flipV="1">
            <a:off x="6665913" y="5272088"/>
            <a:ext cx="0" cy="1095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8" name="Oval 7"/>
          <p:cNvSpPr>
            <a:spLocks noChangeArrowheads="1"/>
          </p:cNvSpPr>
          <p:nvPr/>
        </p:nvSpPr>
        <p:spPr bwMode="auto">
          <a:xfrm>
            <a:off x="1311275" y="115888"/>
            <a:ext cx="7231063" cy="64833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5186363" y="765175"/>
            <a:ext cx="2687637" cy="2374900"/>
          </a:xfrm>
          <a:prstGeom prst="ellips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50" name="Oval 9"/>
          <p:cNvSpPr>
            <a:spLocks noChangeArrowheads="1"/>
          </p:cNvSpPr>
          <p:nvPr/>
        </p:nvSpPr>
        <p:spPr bwMode="auto">
          <a:xfrm>
            <a:off x="5734050" y="2276475"/>
            <a:ext cx="2789238" cy="2374900"/>
          </a:xfrm>
          <a:prstGeom prst="ellips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1724025" y="1212850"/>
            <a:ext cx="4856163" cy="4564063"/>
          </a:xfrm>
          <a:prstGeom prst="ellips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3278188" y="573088"/>
            <a:ext cx="320198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sz="1400" b="1"/>
              <a:t>СВІТОВА ЕКОНОМІКА</a:t>
            </a:r>
            <a:endParaRPr lang="ru-RU"/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6062663" y="1576388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200" b="1"/>
              <a:t>Національна економіка</a:t>
            </a:r>
            <a:endParaRPr lang="ru-RU"/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6746875" y="3213100"/>
            <a:ext cx="1484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200" b="1"/>
              <a:t>Національна економіка</a:t>
            </a:r>
            <a:endParaRPr lang="ru-RU"/>
          </a:p>
        </p:txBody>
      </p:sp>
      <p:grpSp>
        <p:nvGrpSpPr>
          <p:cNvPr id="6155" name="Group 14"/>
          <p:cNvGrpSpPr>
            <a:grpSpLocks/>
          </p:cNvGrpSpPr>
          <p:nvPr/>
        </p:nvGrpSpPr>
        <p:grpSpPr bwMode="auto">
          <a:xfrm>
            <a:off x="2498725" y="1466850"/>
            <a:ext cx="2576513" cy="3833813"/>
            <a:chOff x="2880" y="3600"/>
            <a:chExt cx="3744" cy="6036"/>
          </a:xfrm>
        </p:grpSpPr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2880" y="4320"/>
              <a:ext cx="3744" cy="483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200" b="1" i="1"/>
                <a:t>Фактори виробництва:</a:t>
              </a:r>
              <a:endParaRPr lang="ru-RU"/>
            </a:p>
          </p:txBody>
        </p:sp>
        <p:sp>
          <p:nvSpPr>
            <p:cNvPr id="6164" name="Text Box 16"/>
            <p:cNvSpPr txBox="1">
              <a:spLocks noChangeArrowheads="1"/>
            </p:cNvSpPr>
            <p:nvPr/>
          </p:nvSpPr>
          <p:spPr bwMode="auto">
            <a:xfrm>
              <a:off x="3411" y="4803"/>
              <a:ext cx="2703" cy="48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200" b="1"/>
                <a:t>Природні ресурси</a:t>
              </a:r>
              <a:endParaRPr lang="ru-RU"/>
            </a:p>
          </p:txBody>
        </p:sp>
        <p:sp>
          <p:nvSpPr>
            <p:cNvPr id="6165" name="Text Box 17"/>
            <p:cNvSpPr txBox="1">
              <a:spLocks noChangeArrowheads="1"/>
            </p:cNvSpPr>
            <p:nvPr/>
          </p:nvSpPr>
          <p:spPr bwMode="auto">
            <a:xfrm>
              <a:off x="3411" y="5287"/>
              <a:ext cx="2703" cy="483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400" b="1"/>
                <a:t>Робоча сила</a:t>
              </a:r>
              <a:endParaRPr lang="ru-RU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3411" y="5770"/>
              <a:ext cx="2703" cy="483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ru-RU" sz="1400" b="1"/>
                <a:t>Капітал</a:t>
              </a:r>
              <a:endParaRPr lang="ru-RU"/>
            </a:p>
          </p:txBody>
        </p:sp>
        <p:sp>
          <p:nvSpPr>
            <p:cNvPr id="6167" name="Text Box 19"/>
            <p:cNvSpPr txBox="1">
              <a:spLocks noChangeArrowheads="1"/>
            </p:cNvSpPr>
            <p:nvPr/>
          </p:nvSpPr>
          <p:spPr bwMode="auto">
            <a:xfrm>
              <a:off x="3411" y="6414"/>
              <a:ext cx="2703" cy="483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200" b="1"/>
                <a:t>Виробництво</a:t>
              </a:r>
              <a:endParaRPr lang="ru-RU"/>
            </a:p>
          </p:txBody>
        </p:sp>
        <p:sp>
          <p:nvSpPr>
            <p:cNvPr id="6168" name="Text Box 20"/>
            <p:cNvSpPr txBox="1">
              <a:spLocks noChangeArrowheads="1"/>
            </p:cNvSpPr>
            <p:nvPr/>
          </p:nvSpPr>
          <p:spPr bwMode="auto">
            <a:xfrm>
              <a:off x="3411" y="7059"/>
              <a:ext cx="2703" cy="64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000" b="1"/>
                <a:t>Результати виробництва (товари та послуги)</a:t>
              </a:r>
              <a:endParaRPr lang="ru-RU"/>
            </a:p>
          </p:txBody>
        </p:sp>
        <p:sp>
          <p:nvSpPr>
            <p:cNvPr id="6169" name="Text Box 21"/>
            <p:cNvSpPr txBox="1">
              <a:spLocks noChangeArrowheads="1"/>
            </p:cNvSpPr>
            <p:nvPr/>
          </p:nvSpPr>
          <p:spPr bwMode="auto">
            <a:xfrm>
              <a:off x="3411" y="7864"/>
              <a:ext cx="2703" cy="483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000" b="1"/>
                <a:t>Розподіл</a:t>
              </a:r>
              <a:endParaRPr lang="ru-RU"/>
            </a:p>
          </p:txBody>
        </p:sp>
        <p:sp>
          <p:nvSpPr>
            <p:cNvPr id="6170" name="Text Box 22"/>
            <p:cNvSpPr txBox="1">
              <a:spLocks noChangeArrowheads="1"/>
            </p:cNvSpPr>
            <p:nvPr/>
          </p:nvSpPr>
          <p:spPr bwMode="auto">
            <a:xfrm>
              <a:off x="3411" y="8508"/>
              <a:ext cx="2703" cy="48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000" b="1"/>
                <a:t>Обмін</a:t>
              </a:r>
              <a:endParaRPr lang="ru-RU"/>
            </a:p>
          </p:txBody>
        </p:sp>
        <p:sp>
          <p:nvSpPr>
            <p:cNvPr id="6171" name="Text Box 23"/>
            <p:cNvSpPr txBox="1">
              <a:spLocks noChangeArrowheads="1"/>
            </p:cNvSpPr>
            <p:nvPr/>
          </p:nvSpPr>
          <p:spPr bwMode="auto">
            <a:xfrm>
              <a:off x="3411" y="9153"/>
              <a:ext cx="2703" cy="483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ru-RU" sz="1000" b="1"/>
                <a:t>Споживання</a:t>
              </a:r>
              <a:endParaRPr lang="ru-RU"/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>
              <a:off x="3456" y="3600"/>
              <a:ext cx="302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ctr" eaLnBrk="1" hangingPunct="1"/>
              <a:r>
                <a:rPr lang="ru-RU" sz="1400" b="1"/>
                <a:t>Національна економіка</a:t>
              </a:r>
              <a:endParaRPr lang="ru-RU"/>
            </a:p>
          </p:txBody>
        </p:sp>
      </p:grpSp>
      <p:sp>
        <p:nvSpPr>
          <p:cNvPr id="6156" name="Text Box 25"/>
          <p:cNvSpPr txBox="1">
            <a:spLocks noChangeArrowheads="1"/>
          </p:cNvSpPr>
          <p:nvPr/>
        </p:nvSpPr>
        <p:spPr bwMode="auto">
          <a:xfrm>
            <a:off x="5186363" y="4724400"/>
            <a:ext cx="3100387" cy="54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200" b="1"/>
              <a:t>Міжнародні економічні відносини</a:t>
            </a:r>
            <a:endParaRPr lang="ru-RU"/>
          </a:p>
        </p:txBody>
      </p:sp>
      <p:sp>
        <p:nvSpPr>
          <p:cNvPr id="6157" name="Text Box 26"/>
          <p:cNvSpPr txBox="1">
            <a:spLocks noChangeArrowheads="1"/>
          </p:cNvSpPr>
          <p:nvPr/>
        </p:nvSpPr>
        <p:spPr bwMode="auto">
          <a:xfrm>
            <a:off x="3257550" y="5545138"/>
            <a:ext cx="2065338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200" b="1"/>
              <a:t>Військово-політичні</a:t>
            </a:r>
            <a:endParaRPr lang="ru-RU"/>
          </a:p>
        </p:txBody>
      </p:sp>
      <p:sp>
        <p:nvSpPr>
          <p:cNvPr id="6158" name="Text Box 27"/>
          <p:cNvSpPr txBox="1">
            <a:spLocks noChangeArrowheads="1"/>
          </p:cNvSpPr>
          <p:nvPr/>
        </p:nvSpPr>
        <p:spPr bwMode="auto">
          <a:xfrm>
            <a:off x="5576888" y="5661025"/>
            <a:ext cx="2170112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sz="1400" b="1"/>
              <a:t>Економічні</a:t>
            </a:r>
            <a:endParaRPr lang="ru-RU"/>
          </a:p>
        </p:txBody>
      </p:sp>
      <p:sp>
        <p:nvSpPr>
          <p:cNvPr id="6159" name="Text Box 28"/>
          <p:cNvSpPr txBox="1">
            <a:spLocks noChangeArrowheads="1"/>
          </p:cNvSpPr>
          <p:nvPr/>
        </p:nvSpPr>
        <p:spPr bwMode="auto">
          <a:xfrm>
            <a:off x="7905750" y="5545138"/>
            <a:ext cx="196215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200" b="1"/>
              <a:t>Гуманітарні</a:t>
            </a:r>
            <a:endParaRPr lang="ru-RU"/>
          </a:p>
        </p:txBody>
      </p:sp>
      <p:sp>
        <p:nvSpPr>
          <p:cNvPr id="6160" name="Text Box 29"/>
          <p:cNvSpPr txBox="1">
            <a:spLocks noChangeArrowheads="1"/>
          </p:cNvSpPr>
          <p:nvPr/>
        </p:nvSpPr>
        <p:spPr bwMode="auto">
          <a:xfrm>
            <a:off x="5322888" y="6367463"/>
            <a:ext cx="2582862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400" b="1"/>
              <a:t>Міжнародні відносини</a:t>
            </a:r>
            <a:endParaRPr lang="ru-RU"/>
          </a:p>
        </p:txBody>
      </p:sp>
      <p:sp>
        <p:nvSpPr>
          <p:cNvPr id="6161" name="Line 30"/>
          <p:cNvSpPr>
            <a:spLocks noChangeShapeType="1"/>
          </p:cNvSpPr>
          <p:nvPr/>
        </p:nvSpPr>
        <p:spPr bwMode="auto">
          <a:xfrm>
            <a:off x="4289425" y="5910263"/>
            <a:ext cx="0" cy="730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31"/>
          <p:cNvSpPr>
            <a:spLocks noChangeShapeType="1"/>
          </p:cNvSpPr>
          <p:nvPr/>
        </p:nvSpPr>
        <p:spPr bwMode="auto">
          <a:xfrm>
            <a:off x="8836025" y="5910263"/>
            <a:ext cx="0" cy="730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371600" y="76200"/>
            <a:ext cx="7543800" cy="7620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КРАЇНИ З ПЛАНОВОЮ ЕКОНОМІКОЮ (4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1790700"/>
            <a:ext cx="3429000" cy="1082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1200" y="1762125"/>
            <a:ext cx="3616325" cy="107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централізовано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керованою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КНДР, Куба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723900" y="1827213"/>
            <a:ext cx="32004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4.1. Країни з елементами ринкової економіки (2)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Китай, В’єтнам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200275" y="9906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15200" y="9906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7663" y="3370263"/>
            <a:ext cx="9059862" cy="3230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відійшли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соціалістичного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endParaRPr lang="ru-RU" sz="20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характером </a:t>
            </a:r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залучається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іноземний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порядком (Китай,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В’єтнам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централізовано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керованою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(КНДР, Куба). </a:t>
            </a:r>
          </a:p>
        </p:txBody>
      </p:sp>
      <p:pic>
        <p:nvPicPr>
          <p:cNvPr id="7170" name="Picture 2" descr="http://zero50x.myjino.ru/allpic/11/18427-img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58646"/>
            <a:ext cx="1371600" cy="133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User\Desktop\26 жовтня\типи країн 9 клас\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Окремо виділяють ще одну групу країн 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G20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“Велика двадцятка”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На долю країн 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“Великої двадцятки”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припадає 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світового національного продукту, </a:t>
            </a: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світової торгівлі (включаючи торгівлю всередині ЄС) та дві третини населення світу.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/>
              <a:t>Типізація країн світу за рівнем економічного розвитку</a:t>
            </a:r>
            <a:endParaRPr lang="ru-RU" dirty="0"/>
          </a:p>
        </p:txBody>
      </p:sp>
      <p:pic>
        <p:nvPicPr>
          <p:cNvPr id="33796" name="Содержимое 3" descr="Снимок 7.JPG"/>
          <p:cNvPicPr>
            <a:picLocks noChangeAspect="1" noChangeArrowheads="1"/>
          </p:cNvPicPr>
          <p:nvPr/>
        </p:nvPicPr>
        <p:blipFill>
          <a:blip r:embed="rId2" cstate="print"/>
          <a:srcRect b="69662"/>
          <a:stretch>
            <a:fillRect/>
          </a:stretch>
        </p:blipFill>
        <p:spPr bwMode="auto">
          <a:xfrm>
            <a:off x="396875" y="4724400"/>
            <a:ext cx="91281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http://theworldonly.org/wp-content/uploads/2016/09/member-countries-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91440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33600" y="228600"/>
            <a:ext cx="5424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“Велика двадцятка”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G20</a:t>
            </a:r>
            <a:r>
              <a:rPr lang="uk-UA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4400">
                <a:solidFill>
                  <a:schemeClr val="tx2"/>
                </a:solidFill>
              </a:rPr>
              <a:t>ВВП, ВНП та ВНД</a:t>
            </a: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57200" y="1196975"/>
            <a:ext cx="8229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200"/>
              <a:t>В ситуації закритої економіки: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200"/>
              <a:t>ВВП – </a:t>
            </a:r>
            <a:r>
              <a:rPr lang="en-US" sz="2200"/>
              <a:t>Y = C </a:t>
            </a:r>
            <a:r>
              <a:rPr lang="ru-RU" sz="2200"/>
              <a:t>(</a:t>
            </a:r>
            <a:r>
              <a:rPr lang="uk-UA" sz="2200"/>
              <a:t>споживання) </a:t>
            </a:r>
            <a:r>
              <a:rPr lang="en-US" sz="2200"/>
              <a:t>+I</a:t>
            </a:r>
            <a:r>
              <a:rPr lang="uk-UA" sz="2200"/>
              <a:t> (внутрішні інвестиції) </a:t>
            </a:r>
            <a:r>
              <a:rPr lang="en-US" sz="2200"/>
              <a:t>+</a:t>
            </a:r>
            <a:r>
              <a:rPr lang="uk-UA" sz="2200"/>
              <a:t> </a:t>
            </a:r>
            <a:r>
              <a:rPr lang="en-US" sz="2200"/>
              <a:t>G</a:t>
            </a:r>
            <a:r>
              <a:rPr lang="uk-UA" sz="2200"/>
              <a:t> (державні витрати)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200"/>
              <a:t>В ситуації відкритої економіки – </a:t>
            </a:r>
            <a:r>
              <a:rPr lang="en-US" sz="2200"/>
              <a:t>Y = C + Y + G + NX (</a:t>
            </a:r>
            <a:r>
              <a:rPr lang="uk-UA" sz="2200"/>
              <a:t>чистий експорт)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uk-UA" sz="220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200"/>
              <a:t>ВНП = ВВП + чистий факторний дохід з-за кордону (різниця доходів від використання факторів виробництва резидентів за кордоном та виплат нерезидентам за використання факторів виробництва в країні)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uk-UA" sz="220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200"/>
              <a:t>ВНД = ВНП + чисті трансферти (різниця між переказами мігрантів, які вважаються резидентами, з одної країни в іншу)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uk-UA" sz="220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200"/>
              <a:t>НД = ВНП – амортизація – непрямі податки</a:t>
            </a:r>
            <a:endParaRPr lang="ru-RU" sz="220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00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344488" y="115888"/>
            <a:ext cx="9288462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 b="1">
                <a:solidFill>
                  <a:srgbClr val="262673"/>
                </a:solidFill>
              </a:rPr>
              <a:t>Класифікація країн за методикою Світового Банку</a:t>
            </a:r>
            <a:endParaRPr lang="ru-RU" sz="2800" b="1">
              <a:solidFill>
                <a:srgbClr val="262673"/>
              </a:solidFill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488950" y="765175"/>
            <a:ext cx="9072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400"/>
              <a:t>1) за рівнем доходів на душу населення;</a:t>
            </a:r>
          </a:p>
          <a:p>
            <a:pPr eaLnBrk="1" hangingPunct="1"/>
            <a:r>
              <a:rPr lang="uk-UA" sz="2400"/>
              <a:t> 2) за регіональною ознакою;</a:t>
            </a:r>
          </a:p>
          <a:p>
            <a:pPr eaLnBrk="1" hangingPunct="1"/>
            <a:r>
              <a:rPr lang="uk-UA" sz="2400"/>
              <a:t> 3) за типом та суб'єктом зовнішніх запозичень.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344488" y="2060575"/>
            <a:ext cx="88566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000" b="1" i="1">
                <a:solidFill>
                  <a:srgbClr val="CC0000"/>
                </a:solidFill>
              </a:rPr>
              <a:t>За рівнем ВНД на душу населення:</a:t>
            </a:r>
          </a:p>
          <a:p>
            <a:pPr eaLnBrk="1" hangingPunct="1"/>
            <a:r>
              <a:rPr lang="uk-UA" b="1" i="1">
                <a:solidFill>
                  <a:srgbClr val="000000"/>
                </a:solidFill>
              </a:rPr>
              <a:t>Країни з низьким доходом</a:t>
            </a:r>
            <a:endParaRPr lang="en-US" b="1" i="1">
              <a:solidFill>
                <a:srgbClr val="000000"/>
              </a:solidFill>
            </a:endParaRPr>
          </a:p>
          <a:p>
            <a:pPr eaLnBrk="1" hangingPunct="1"/>
            <a:r>
              <a:rPr lang="uk-UA" b="1" i="1">
                <a:solidFill>
                  <a:srgbClr val="000000"/>
                </a:solidFill>
              </a:rPr>
              <a:t>Країни з доходом нижче середнього, в т.ч. Україна</a:t>
            </a:r>
            <a:endParaRPr lang="en-US" b="1" i="1">
              <a:solidFill>
                <a:srgbClr val="000000"/>
              </a:solidFill>
            </a:endParaRPr>
          </a:p>
          <a:p>
            <a:pPr eaLnBrk="1" hangingPunct="1"/>
            <a:r>
              <a:rPr lang="uk-UA" b="1" i="1">
                <a:solidFill>
                  <a:srgbClr val="000000"/>
                </a:solidFill>
              </a:rPr>
              <a:t>Країни з доходом вище середнього </a:t>
            </a:r>
          </a:p>
          <a:p>
            <a:pPr eaLnBrk="1" hangingPunct="1"/>
            <a:r>
              <a:rPr lang="uk-UA" b="1" i="1">
                <a:solidFill>
                  <a:srgbClr val="000000"/>
                </a:solidFill>
              </a:rPr>
              <a:t>Країни з високим доходом</a:t>
            </a:r>
          </a:p>
          <a:p>
            <a:pPr eaLnBrk="1" hangingPunct="1"/>
            <a:r>
              <a:rPr lang="uk-UA" b="1" i="1">
                <a:solidFill>
                  <a:srgbClr val="000000"/>
                </a:solidFill>
              </a:rPr>
              <a:t>Країни ОЕСР</a:t>
            </a:r>
            <a:endParaRPr lang="ru-RU"/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128588" y="3933825"/>
            <a:ext cx="58324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000" b="1">
                <a:solidFill>
                  <a:srgbClr val="CC0000"/>
                </a:solidFill>
              </a:rPr>
              <a:t>За регіональною ознакою:</a:t>
            </a:r>
          </a:p>
          <a:p>
            <a:pPr eaLnBrk="1" hangingPunct="1"/>
            <a:r>
              <a:rPr lang="uk-UA" b="1"/>
              <a:t>Східна Азія та Тихоокеанський регіон (24 країни);</a:t>
            </a:r>
          </a:p>
          <a:p>
            <a:pPr eaLnBrk="1" hangingPunct="1"/>
            <a:r>
              <a:rPr lang="uk-UA" b="1"/>
              <a:t>Європа і Центральна Азія (26);</a:t>
            </a:r>
          </a:p>
          <a:p>
            <a:pPr eaLnBrk="1" hangingPunct="1"/>
            <a:r>
              <a:rPr lang="uk-UA" b="1"/>
              <a:t>Латинська Америка і Карибський басейн (29);    </a:t>
            </a:r>
          </a:p>
          <a:p>
            <a:pPr eaLnBrk="1" hangingPunct="1"/>
            <a:r>
              <a:rPr lang="uk-UA" b="1"/>
              <a:t>Близький Схід і Північна Африка (14);</a:t>
            </a:r>
          </a:p>
          <a:p>
            <a:pPr eaLnBrk="1" hangingPunct="1"/>
            <a:r>
              <a:rPr lang="uk-UA" b="1"/>
              <a:t>Південна Азія (8);</a:t>
            </a:r>
          </a:p>
          <a:p>
            <a:pPr eaLnBrk="1" hangingPunct="1"/>
            <a:r>
              <a:rPr lang="uk-UA" b="1"/>
              <a:t>Африка на Південь від Сахари (48).</a:t>
            </a:r>
            <a:endParaRPr lang="ru-RU" b="1"/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176963" y="3606800"/>
            <a:ext cx="34559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000" b="1">
                <a:solidFill>
                  <a:srgbClr val="CC0000"/>
                </a:solidFill>
              </a:rPr>
              <a:t>За типом запозичень:</a:t>
            </a:r>
          </a:p>
          <a:p>
            <a:pPr eaLnBrk="1" hangingPunct="1"/>
            <a:r>
              <a:rPr lang="uk-UA">
                <a:solidFill>
                  <a:srgbClr val="6600CC"/>
                </a:solidFill>
              </a:rPr>
              <a:t>Країни, які здійснюють запозичення у МАР </a:t>
            </a:r>
            <a:r>
              <a:rPr lang="uk-UA"/>
              <a:t>(Міжнародної Асоціації Розвитку) </a:t>
            </a:r>
            <a:r>
              <a:rPr lang="uk-UA">
                <a:solidFill>
                  <a:srgbClr val="6600CC"/>
                </a:solidFill>
              </a:rPr>
              <a:t>-  64</a:t>
            </a:r>
            <a:endParaRPr lang="uk-UA"/>
          </a:p>
          <a:p>
            <a:pPr eaLnBrk="1" hangingPunct="1"/>
            <a:r>
              <a:rPr lang="uk-UA">
                <a:solidFill>
                  <a:srgbClr val="6600CC"/>
                </a:solidFill>
              </a:rPr>
              <a:t>Країни, що позичають у МБРР </a:t>
            </a:r>
            <a:r>
              <a:rPr lang="uk-UA"/>
              <a:t>(Міжнародний Банк Реконструкції та Розвитку)</a:t>
            </a:r>
            <a:r>
              <a:rPr lang="uk-UA">
                <a:solidFill>
                  <a:srgbClr val="6600CC"/>
                </a:solidFill>
              </a:rPr>
              <a:t> – 63</a:t>
            </a:r>
            <a:r>
              <a:rPr lang="uk-UA">
                <a:solidFill>
                  <a:schemeClr val="folHlink"/>
                </a:solidFill>
              </a:rPr>
              <a:t> </a:t>
            </a:r>
            <a:r>
              <a:rPr lang="uk-UA"/>
              <a:t>;</a:t>
            </a:r>
            <a:endParaRPr lang="uk-UA">
              <a:solidFill>
                <a:schemeClr val="folHlink"/>
              </a:solidFill>
            </a:endParaRPr>
          </a:p>
          <a:p>
            <a:pPr eaLnBrk="1" hangingPunct="1"/>
            <a:r>
              <a:rPr lang="uk-UA">
                <a:solidFill>
                  <a:srgbClr val="6600CC"/>
                </a:solidFill>
              </a:rPr>
              <a:t>Країни, які  користуються змішаними позиками</a:t>
            </a:r>
            <a:r>
              <a:rPr lang="uk-UA"/>
              <a:t> -15. 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509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b="1" smtClean="0"/>
              <a:t>Рівень заборгованості країн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41438"/>
            <a:ext cx="8915400" cy="511175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ru-RU" sz="2200" b="1" i="1" smtClean="0">
                <a:solidFill>
                  <a:schemeClr val="bg2"/>
                </a:solidFill>
                <a:latin typeface="Times New Roman" pitchFamily="18" charset="0"/>
              </a:rPr>
              <a:t>Держави з високим рівнем зовнішньої заборгованості</a:t>
            </a:r>
            <a:r>
              <a:rPr lang="ru-RU" sz="2200" b="1" i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200" b="1" i="1" smtClean="0">
                <a:latin typeface="Times New Roman" pitchFamily="18" charset="0"/>
              </a:rPr>
              <a:t>(відношення поточної вартості обслуговування зовнішнього боргу до ВНД більше за 80%, до обсягів експорту – більше 220%);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200" b="1" i="1" smtClean="0">
                <a:solidFill>
                  <a:schemeClr val="bg2"/>
                </a:solidFill>
                <a:latin typeface="Times New Roman" pitchFamily="18" charset="0"/>
              </a:rPr>
              <a:t>Держави з середнім рівнем ЗБ</a:t>
            </a:r>
            <a:r>
              <a:rPr lang="ru-RU" sz="2200" b="1" i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200" b="1" i="1" smtClean="0">
                <a:latin typeface="Times New Roman" pitchFamily="18" charset="0"/>
              </a:rPr>
              <a:t>(один або два перші показники перевищують 60%, але менші за 80% і 220% відповідно)</a:t>
            </a:r>
            <a:r>
              <a:rPr lang="ru-RU" sz="2200" b="1" i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200" b="1" i="1" smtClean="0">
                <a:solidFill>
                  <a:schemeClr val="bg2"/>
                </a:solidFill>
                <a:latin typeface="Times New Roman" pitchFamily="18" charset="0"/>
              </a:rPr>
              <a:t>Держави з найменшою зовнішньою заборгованістю</a:t>
            </a:r>
            <a:r>
              <a:rPr lang="ru-RU" sz="2200" b="1" i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ru-RU" sz="2200" b="1" i="1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latin typeface="Times New Roman" pitchFamily="18" charset="0"/>
              </a:rPr>
              <a:t>Інщий критерій: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latin typeface="Times New Roman" pitchFamily="18" charset="0"/>
              </a:rPr>
              <a:t>Перевищення межі по трьох з 4-х таких показників –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arenR"/>
            </a:pPr>
            <a:r>
              <a:rPr lang="ru-RU" sz="2200" b="1" i="1" smtClean="0">
                <a:latin typeface="Times New Roman" pitchFamily="18" charset="0"/>
              </a:rPr>
              <a:t>відношення боргу до ВНП </a:t>
            </a:r>
            <a:r>
              <a:rPr lang="en-US" sz="2200" b="1" i="1" smtClean="0">
                <a:latin typeface="Times New Roman" pitchFamily="18" charset="0"/>
              </a:rPr>
              <a:t>(</a:t>
            </a:r>
            <a:r>
              <a:rPr lang="uk-UA" sz="2200" b="1" i="1" smtClean="0">
                <a:latin typeface="Times New Roman" pitchFamily="18" charset="0"/>
              </a:rPr>
              <a:t>ВНД</a:t>
            </a:r>
            <a:r>
              <a:rPr lang="en-US" sz="2200" b="1" i="1" smtClean="0">
                <a:latin typeface="Times New Roman" pitchFamily="18" charset="0"/>
              </a:rPr>
              <a:t>) </a:t>
            </a:r>
            <a:r>
              <a:rPr lang="ru-RU" sz="2200" b="1" i="1" smtClean="0">
                <a:latin typeface="Times New Roman" pitchFamily="18" charset="0"/>
              </a:rPr>
              <a:t>перевищує 50%,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arenR"/>
            </a:pPr>
            <a:r>
              <a:rPr lang="ru-RU" sz="2200" b="1" i="1" smtClean="0">
                <a:latin typeface="Times New Roman" pitchFamily="18" charset="0"/>
              </a:rPr>
              <a:t>відношення боргу до експорту більше 275%,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arenR"/>
            </a:pPr>
            <a:r>
              <a:rPr lang="ru-RU" sz="2200" b="1" i="1" smtClean="0">
                <a:latin typeface="Times New Roman" pitchFamily="18" charset="0"/>
              </a:rPr>
              <a:t>вартості обслуговування ЗБ до експорту – 30%,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arenR"/>
            </a:pPr>
            <a:r>
              <a:rPr lang="ru-RU" sz="2200" b="1" i="1" smtClean="0">
                <a:latin typeface="Times New Roman" pitchFamily="18" charset="0"/>
              </a:rPr>
              <a:t>відсотків за заборгованістю, до експорту – 20%.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495300" y="274638"/>
            <a:ext cx="8915400" cy="6334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3200" b="1">
                <a:solidFill>
                  <a:schemeClr val="tx2"/>
                </a:solidFill>
              </a:rPr>
              <a:t>Класифікація країн за методикою ООН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488950" y="11969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100" b="1" u="sng">
                <a:solidFill>
                  <a:srgbClr val="6600CC"/>
                </a:solidFill>
              </a:rPr>
              <a:t>за рівнем  розвитку людського потенціалу </a:t>
            </a:r>
            <a:r>
              <a:rPr lang="uk-UA" sz="2100" u="sng"/>
              <a:t>(Індекс Розвитку Людського Потенціалу - середня тривалість життя; освіченість дорослого населення країни та кількість осіб, що навчаються</a:t>
            </a:r>
            <a:r>
              <a:rPr lang="ru-RU" sz="2100" u="sng"/>
              <a:t>, рі</a:t>
            </a:r>
            <a:r>
              <a:rPr lang="uk-UA" sz="2100" u="sng"/>
              <a:t>вень ВНД на душу населення за паритетом купівельної спроможності)</a:t>
            </a:r>
            <a:r>
              <a:rPr lang="uk-UA" sz="2100"/>
              <a:t>;</a:t>
            </a:r>
            <a:r>
              <a:rPr lang="uk-UA" sz="2100" b="1">
                <a:solidFill>
                  <a:srgbClr val="6600CC"/>
                </a:solidFill>
              </a:rPr>
              <a:t> 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100" b="1" u="sng">
                <a:solidFill>
                  <a:srgbClr val="6600CC"/>
                </a:solidFill>
              </a:rPr>
              <a:t>за рівнем  доходів</a:t>
            </a:r>
            <a:r>
              <a:rPr lang="uk-UA" sz="2100"/>
              <a:t> (з високим рівнем ВНД на душу населення</a:t>
            </a:r>
            <a:r>
              <a:rPr lang="en-US" sz="2100"/>
              <a:t>, </a:t>
            </a:r>
            <a:r>
              <a:rPr lang="uk-UA" sz="2100"/>
              <a:t>з середнім, з низьким);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100" b="1" u="sng">
                <a:solidFill>
                  <a:srgbClr val="6600CC"/>
                </a:solidFill>
              </a:rPr>
              <a:t>відповідно до основних глобальних груп</a:t>
            </a:r>
            <a:r>
              <a:rPr lang="uk-UA" sz="2100"/>
              <a:t> (участь у міжнародних організаціях, інтеграційних об</a:t>
            </a:r>
            <a:r>
              <a:rPr lang="en-US" sz="2100"/>
              <a:t>’</a:t>
            </a:r>
            <a:r>
              <a:rPr lang="uk-UA" sz="2100"/>
              <a:t>єднаннях);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100" b="1" u="sng">
                <a:solidFill>
                  <a:srgbClr val="6600CC"/>
                </a:solidFill>
              </a:rPr>
              <a:t>за регіональною ознакою</a:t>
            </a:r>
            <a:r>
              <a:rPr lang="uk-UA" sz="2100"/>
              <a:t> (Східна Азія, Тихоокеанський регіон, Латинська Америка тощо). </a:t>
            </a:r>
            <a:endParaRPr lang="ru-RU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/>
          </p:cNvSpPr>
          <p:nvPr/>
        </p:nvSpPr>
        <p:spPr bwMode="auto">
          <a:xfrm>
            <a:off x="342900" y="366713"/>
            <a:ext cx="9290050" cy="676275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b="1">
                <a:solidFill>
                  <a:schemeClr val="tx2"/>
                </a:solidFill>
              </a:rPr>
              <a:t>РОЗРАХУНОК ІНДЕКСУ РОЗВИТКУ ЛЮДСЬКОГО ПОТЕНЦІАЛУ (ІРЛП)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1115616"/>
            <a:ext cx="432048" cy="3312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uk-UA" sz="1200" b="1" dirty="0">
                <a:solidFill>
                  <a:schemeClr val="tx1"/>
                </a:solidFill>
              </a:rPr>
              <a:t>ІРЛП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275" y="1116013"/>
            <a:ext cx="8220075" cy="440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7338" y="1403350"/>
            <a:ext cx="1223962" cy="4318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b="1" dirty="0">
                <a:solidFill>
                  <a:schemeClr val="tx1"/>
                </a:solidFill>
              </a:rPr>
              <a:t>Довголіття і здоров'я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7200" y="1403350"/>
            <a:ext cx="1944688" cy="4318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b="1" dirty="0">
                <a:solidFill>
                  <a:schemeClr val="tx1"/>
                </a:solidFill>
              </a:rPr>
              <a:t>Знання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9225" y="1403350"/>
            <a:ext cx="1223963" cy="4318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b="1" dirty="0">
                <a:solidFill>
                  <a:schemeClr val="tx1"/>
                </a:solidFill>
              </a:rPr>
              <a:t>Достойний рівень життя </a:t>
            </a:r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 rot="5400000">
            <a:off x="5607844" y="1816894"/>
            <a:ext cx="215900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997200" y="2051050"/>
            <a:ext cx="936625" cy="86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dirty="0">
                <a:solidFill>
                  <a:schemeClr val="tx1"/>
                </a:solidFill>
              </a:rPr>
              <a:t>Середня тривалість навчання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6700" y="2051050"/>
            <a:ext cx="936625" cy="86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dirty="0">
                <a:solidFill>
                  <a:schemeClr val="tx1"/>
                </a:solidFill>
              </a:rPr>
              <a:t>Очікувана тривалість навчання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97200" y="3132138"/>
            <a:ext cx="2087563" cy="503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b="1" dirty="0">
                <a:solidFill>
                  <a:schemeClr val="tx1"/>
                </a:solidFill>
              </a:rPr>
              <a:t>Індекс освіти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12875" y="3132138"/>
            <a:ext cx="1439863" cy="503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b="1" dirty="0">
                <a:solidFill>
                  <a:schemeClr val="tx1"/>
                </a:solidFill>
              </a:rPr>
              <a:t>Індекс тривалості життя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29225" y="3132138"/>
            <a:ext cx="1079500" cy="503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b="1" dirty="0">
                <a:solidFill>
                  <a:schemeClr val="tx1"/>
                </a:solidFill>
              </a:rPr>
              <a:t>Індекс ВНД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41438" y="3924300"/>
            <a:ext cx="4967287" cy="4318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400" b="1" dirty="0">
                <a:solidFill>
                  <a:schemeClr val="tx1"/>
                </a:solidFill>
              </a:rPr>
              <a:t>ІНДЕКС РОЗВИТКУ ЛЮДСЬКОГО ПОТЕНЦІАЛУ (ІРЛП) </a:t>
            </a:r>
          </a:p>
        </p:txBody>
      </p:sp>
      <p:cxnSp>
        <p:nvCxnSpPr>
          <p:cNvPr id="26" name="Прямая со стрелкой 25"/>
          <p:cNvCxnSpPr>
            <a:endCxn id="23" idx="0"/>
          </p:cNvCxnSpPr>
          <p:nvPr/>
        </p:nvCxnSpPr>
        <p:spPr>
          <a:xfrm>
            <a:off x="2133600" y="3635375"/>
            <a:ext cx="1690688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2"/>
            <a:endCxn id="23" idx="0"/>
          </p:cNvCxnSpPr>
          <p:nvPr/>
        </p:nvCxnSpPr>
        <p:spPr>
          <a:xfrm rot="5400000">
            <a:off x="3788569" y="3671094"/>
            <a:ext cx="288925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2" idx="2"/>
            <a:endCxn id="23" idx="0"/>
          </p:cNvCxnSpPr>
          <p:nvPr/>
        </p:nvCxnSpPr>
        <p:spPr>
          <a:xfrm rot="5400000">
            <a:off x="4652169" y="2807494"/>
            <a:ext cx="288925" cy="19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0713" y="1403350"/>
            <a:ext cx="6477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900" dirty="0">
                <a:solidFill>
                  <a:schemeClr val="tx1"/>
                </a:solidFill>
              </a:rPr>
              <a:t>Виміри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0713" y="2051050"/>
            <a:ext cx="792162" cy="84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900" dirty="0">
                <a:solidFill>
                  <a:schemeClr val="tx1"/>
                </a:solidFill>
              </a:rPr>
              <a:t>Показники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0713" y="3203575"/>
            <a:ext cx="6477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900" dirty="0">
                <a:solidFill>
                  <a:schemeClr val="tx1"/>
                </a:solidFill>
              </a:rPr>
              <a:t>Індекс</a:t>
            </a:r>
          </a:p>
        </p:txBody>
      </p:sp>
      <p:cxnSp>
        <p:nvCxnSpPr>
          <p:cNvPr id="45" name="Прямая со стрелкой 44"/>
          <p:cNvCxnSpPr>
            <a:stCxn id="7" idx="2"/>
            <a:endCxn id="13" idx="0"/>
          </p:cNvCxnSpPr>
          <p:nvPr/>
        </p:nvCxnSpPr>
        <p:spPr>
          <a:xfrm rot="5400000">
            <a:off x="2061369" y="1943894"/>
            <a:ext cx="215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8" idx="2"/>
          </p:cNvCxnSpPr>
          <p:nvPr/>
        </p:nvCxnSpPr>
        <p:spPr>
          <a:xfrm rot="5400000">
            <a:off x="3555207" y="1637506"/>
            <a:ext cx="215900" cy="61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8" idx="2"/>
            <a:endCxn id="15" idx="0"/>
          </p:cNvCxnSpPr>
          <p:nvPr/>
        </p:nvCxnSpPr>
        <p:spPr>
          <a:xfrm rot="16200000" flipH="1">
            <a:off x="4148932" y="1654968"/>
            <a:ext cx="2159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8" idx="2"/>
            <a:endCxn id="19" idx="0"/>
          </p:cNvCxnSpPr>
          <p:nvPr/>
        </p:nvCxnSpPr>
        <p:spPr>
          <a:xfrm rot="16200000" flipH="1">
            <a:off x="3356769" y="2447131"/>
            <a:ext cx="1296988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21" idx="0"/>
          </p:cNvCxnSpPr>
          <p:nvPr/>
        </p:nvCxnSpPr>
        <p:spPr>
          <a:xfrm rot="5400000">
            <a:off x="1557337" y="2484438"/>
            <a:ext cx="12239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57338" y="2051050"/>
            <a:ext cx="1223962" cy="86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dirty="0">
                <a:solidFill>
                  <a:schemeClr val="tx1"/>
                </a:solidFill>
              </a:rPr>
              <a:t>Очікувана тривалість  життя при  народженні </a:t>
            </a:r>
          </a:p>
        </p:txBody>
      </p:sp>
      <p:cxnSp>
        <p:nvCxnSpPr>
          <p:cNvPr id="55" name="Прямая со стрелкой 54"/>
          <p:cNvCxnSpPr>
            <a:stCxn id="9" idx="2"/>
            <a:endCxn id="22" idx="0"/>
          </p:cNvCxnSpPr>
          <p:nvPr/>
        </p:nvCxnSpPr>
        <p:spPr>
          <a:xfrm rot="5400000">
            <a:off x="5156994" y="2447131"/>
            <a:ext cx="1296988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00663" y="2051050"/>
            <a:ext cx="1081087" cy="865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1100" dirty="0">
                <a:solidFill>
                  <a:schemeClr val="tx1"/>
                </a:solidFill>
              </a:rPr>
              <a:t>ВНД на душу населення </a:t>
            </a:r>
          </a:p>
          <a:p>
            <a:pPr algn="ctr" eaLnBrk="1" hangingPunct="1">
              <a:defRPr/>
            </a:pPr>
            <a:r>
              <a:rPr lang="uk-UA" sz="1100" dirty="0">
                <a:solidFill>
                  <a:schemeClr val="tx1"/>
                </a:solidFill>
              </a:rPr>
              <a:t> (за ПКС у </a:t>
            </a:r>
            <a:r>
              <a:rPr lang="uk-UA" sz="1100" dirty="0" err="1">
                <a:solidFill>
                  <a:schemeClr val="tx1"/>
                </a:solidFill>
              </a:rPr>
              <a:t>дол.США</a:t>
            </a:r>
            <a:r>
              <a:rPr lang="uk-UA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9965" name="Text Box 115"/>
          <p:cNvSpPr txBox="1">
            <a:spLocks noChangeArrowheads="1"/>
          </p:cNvSpPr>
          <p:nvPr/>
        </p:nvSpPr>
        <p:spPr bwMode="auto">
          <a:xfrm>
            <a:off x="273050" y="5589588"/>
            <a:ext cx="4752975" cy="11922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>
                <a:solidFill>
                  <a:schemeClr val="accent2"/>
                </a:solidFill>
              </a:rPr>
              <a:t>Градації:</a:t>
            </a:r>
          </a:p>
          <a:p>
            <a:pPr eaLnBrk="1" hangingPunct="1">
              <a:spcBef>
                <a:spcPct val="50000"/>
              </a:spcBef>
            </a:pPr>
            <a:r>
              <a:rPr lang="uk-UA"/>
              <a:t>Дуже високий (0,8-1)  Високий (0,7-0,8)</a:t>
            </a:r>
          </a:p>
          <a:p>
            <a:pPr eaLnBrk="1" hangingPunct="1">
              <a:spcBef>
                <a:spcPct val="50000"/>
              </a:spcBef>
            </a:pPr>
            <a:r>
              <a:rPr lang="uk-UA"/>
              <a:t>Середній (0,5-0,7)      Низький (0,1-0,5)</a:t>
            </a:r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9059863" cy="63341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uk-UA" sz="3200" b="1" smtClean="0"/>
              <a:t>Класифікація країн за методикою МВФ</a:t>
            </a:r>
            <a:endParaRPr lang="ru-RU" sz="2100" b="1" i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306513"/>
            <a:ext cx="9145587" cy="507523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sz="2400" smtClean="0">
                <a:solidFill>
                  <a:srgbClr val="0000CC"/>
                </a:solidFill>
              </a:rPr>
              <a:t>Країни з розвиненою економікою (31)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sz="2400" smtClean="0">
                <a:solidFill>
                  <a:srgbClr val="0000CC"/>
                </a:solidFill>
              </a:rPr>
              <a:t>Країни з формуванням ринкової економіки та  інші країни, що розвиваються  (141):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uk-UA" sz="2400" u="sng" smtClean="0">
              <a:solidFill>
                <a:srgbClr val="0000CC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uk-UA" sz="2400" b="1" i="1" smtClean="0"/>
              <a:t>географічний критерій</a:t>
            </a:r>
            <a:r>
              <a:rPr lang="uk-UA" sz="2400" i="1" smtClean="0"/>
              <a:t> </a:t>
            </a:r>
            <a:r>
              <a:rPr lang="uk-UA" sz="2400" smtClean="0"/>
              <a:t>(за регіонами світу)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uk-UA" sz="2400" b="1" i="1" smtClean="0"/>
              <a:t>аналітичний критерій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      (за джерелами експортних доходів,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      за джерелами зовнішнього фінансування,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      країни - чисті дебітори,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	країни-чисті кредитори,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	країни за станом обслуговування зовнішнього боргу).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uk-UA" sz="3600" b="1" smtClean="0"/>
              <a:t>Закономірності розвитку глобальної економіки</a:t>
            </a:r>
            <a:endParaRPr lang="ru-RU" sz="36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3000" smtClean="0"/>
              <a:t>Цілісність формування міжнародної економічної системи;</a:t>
            </a:r>
          </a:p>
          <a:p>
            <a:pPr eaLnBrk="1" hangingPunct="1"/>
            <a:r>
              <a:rPr lang="uk-UA" sz="3000" smtClean="0"/>
              <a:t>Системність міжнародної економіки;</a:t>
            </a:r>
          </a:p>
          <a:p>
            <a:pPr eaLnBrk="1" hangingPunct="1"/>
            <a:r>
              <a:rPr lang="uk-UA" sz="3000" smtClean="0"/>
              <a:t>Діалектичність міжнародної економіки;</a:t>
            </a:r>
          </a:p>
          <a:p>
            <a:pPr eaLnBrk="1" hangingPunct="1"/>
            <a:r>
              <a:rPr lang="uk-UA" sz="3000" smtClean="0"/>
              <a:t>Суперечливість міжнародної економіки;</a:t>
            </a:r>
          </a:p>
          <a:p>
            <a:pPr eaLnBrk="1" hangingPunct="1"/>
            <a:r>
              <a:rPr lang="uk-UA" sz="3000" smtClean="0"/>
              <a:t>Інтегративність міжнародної економіки;</a:t>
            </a:r>
          </a:p>
          <a:p>
            <a:pPr eaLnBrk="1" hangingPunct="1"/>
            <a:r>
              <a:rPr lang="uk-UA" sz="3000" smtClean="0"/>
              <a:t>Циклічність розвитку.</a:t>
            </a:r>
            <a:endParaRPr 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/>
          </p:cNvSpPr>
          <p:nvPr/>
        </p:nvSpPr>
        <p:spPr bwMode="auto">
          <a:xfrm>
            <a:off x="0" y="0"/>
            <a:ext cx="9906000" cy="10525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uk-UA" sz="3200" b="1">
                <a:solidFill>
                  <a:schemeClr val="tx2"/>
                </a:solidFill>
              </a:rPr>
              <a:t>5.Міжнародний поділ праці: сутність, форми та фактори</a:t>
            </a:r>
          </a:p>
        </p:txBody>
      </p:sp>
      <p:sp>
        <p:nvSpPr>
          <p:cNvPr id="41987" name="Содержимое 2"/>
          <p:cNvSpPr>
            <a:spLocks/>
          </p:cNvSpPr>
          <p:nvPr/>
        </p:nvSpPr>
        <p:spPr bwMode="auto">
          <a:xfrm>
            <a:off x="0" y="909638"/>
            <a:ext cx="9906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uk-UA" sz="2600"/>
              <a:t>це взаємопов’язаний процес спеціалізації окремих країн, підприємств та їх об’єднань на виробництві окремих продуктів або їх частин з кооперуванням виробників задля спільного випуску кінцевої продукції.</a:t>
            </a:r>
          </a:p>
        </p:txBody>
      </p:sp>
      <p:sp>
        <p:nvSpPr>
          <p:cNvPr id="41988" name="Заголовок 1"/>
          <p:cNvSpPr>
            <a:spLocks/>
          </p:cNvSpPr>
          <p:nvPr/>
        </p:nvSpPr>
        <p:spPr bwMode="auto">
          <a:xfrm>
            <a:off x="200025" y="2646363"/>
            <a:ext cx="9705975" cy="7826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uk-UA" sz="3400" b="1">
                <a:solidFill>
                  <a:schemeClr val="tx2"/>
                </a:solidFill>
              </a:rPr>
              <a:t>Форми МПП</a:t>
            </a:r>
          </a:p>
        </p:txBody>
      </p:sp>
      <p:sp>
        <p:nvSpPr>
          <p:cNvPr id="41989" name="Содержимое 2"/>
          <p:cNvSpPr>
            <a:spLocks/>
          </p:cNvSpPr>
          <p:nvPr/>
        </p:nvSpPr>
        <p:spPr bwMode="auto">
          <a:xfrm>
            <a:off x="0" y="3357563"/>
            <a:ext cx="97059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uk-UA" sz="2500" b="1"/>
              <a:t>Міжнародна спеціалізація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uk-UA" sz="2500"/>
              <a:t>   (</a:t>
            </a:r>
            <a:r>
              <a:rPr lang="uk-UA" sz="2500" i="1"/>
              <a:t>предметна, подетальна і технологічна </a:t>
            </a:r>
            <a:r>
              <a:rPr lang="uk-UA" sz="2500"/>
              <a:t>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uk-UA" sz="2500" b="1"/>
              <a:t>Міжнародне виробниче кооперування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uk-UA" sz="2500"/>
              <a:t>    </a:t>
            </a:r>
            <a:r>
              <a:rPr lang="uk-UA" sz="2500" i="1"/>
              <a:t>(міжгалузеве, внутрішньогалузеве, окремих підприємств)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uk-UA" sz="3400" b="1">
                <a:solidFill>
                  <a:srgbClr val="C00000"/>
                </a:solidFill>
              </a:rPr>
              <a:t>Напрями МПП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uk-UA" sz="2500"/>
              <a:t>Вертикальний 					Горизонтальний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1052513"/>
            <a:ext cx="9906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b="1"/>
              <a:t>Міжнародна спеціалізація: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/>
              <a:t>концентрація виробництва однорідної продукції в межах однієї країни або невеликої кількості країн, яка створюється задля підвищення його ефективності, зниження собівартості продукції та підвищення її якості.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b="1"/>
              <a:t>Визначальними моментами розвитку міждержавної спеціалізації</a:t>
            </a:r>
            <a:r>
              <a:rPr lang="uk-UA"/>
              <a:t> є наявність запасів природних ресурсів, кліматичні умови, виробнича база та існуючий рівень технічного розвитку галузі, рівень країнової спеціалізації.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 b="1"/>
              <a:t>Основні види</a:t>
            </a:r>
            <a:r>
              <a:rPr lang="uk-UA" sz="1600"/>
              <a:t> міжнародної спеціалізації виробництва:</a:t>
            </a:r>
            <a:endParaRPr lang="uk-UA" sz="1600" b="1"/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 b="1"/>
              <a:t>галузева — </a:t>
            </a:r>
            <a:r>
              <a:rPr lang="uk-UA" sz="1600"/>
              <a:t>спеціалізація країн всередині окремої галузі виробництва</a:t>
            </a:r>
            <a:r>
              <a:rPr lang="uk-UA" sz="1600" b="1"/>
              <a:t>,</a:t>
            </a:r>
            <a:r>
              <a:rPr lang="uk-UA" sz="1600"/>
              <a:t> її форми: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/>
              <a:t>а)	предметна — спеціалізація країни на випуску окремих виробів;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/>
              <a:t>б)	подетальна — спеціалізація країни на випуску окремих деталей;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/>
              <a:t>в)	агрегатна — спеціалізація країни на випуску вузлів для машин та обладнання;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/>
              <a:t>г)	технологічна (постадійна) — спеціалізація країни на окремих операціях технологічного процесу.</a:t>
            </a:r>
            <a:endParaRPr lang="uk-UA" sz="1600" b="1"/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 b="1"/>
              <a:t>внутрішньогалузева спеціалізація</a:t>
            </a:r>
            <a:r>
              <a:rPr lang="uk-UA" sz="1600"/>
              <a:t> – пов</a:t>
            </a:r>
            <a:r>
              <a:rPr lang="en-US" sz="1600"/>
              <a:t>’</a:t>
            </a:r>
            <a:r>
              <a:rPr lang="uk-UA" sz="1600"/>
              <a:t>язана скоріше з особливостями виробничої діяльності ТНК (</a:t>
            </a:r>
            <a:r>
              <a:rPr lang="uk-UA" sz="1600" b="1"/>
              <a:t>постадійна</a:t>
            </a:r>
            <a:r>
              <a:rPr lang="uk-UA" sz="1600"/>
              <a:t>) на основі використання результатів науково-технічної діяльності;</a:t>
            </a:r>
            <a:endParaRPr lang="uk-UA" sz="1600" b="1"/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 b="1"/>
              <a:t>міжгалузева спеціалізація</a:t>
            </a:r>
            <a:r>
              <a:rPr lang="uk-UA" sz="1600"/>
              <a:t> допускає концентрацію певних галузей виробництва в окремих країнах за умов відсутності низки інших галузей та обмін їх продукцією (теорія факторів виробництва). Характеризується виробництвом продуктів (</a:t>
            </a:r>
            <a:r>
              <a:rPr lang="uk-UA" sz="1600" b="1"/>
              <a:t>предметна спеціалізація</a:t>
            </a:r>
            <a:r>
              <a:rPr lang="uk-UA" sz="1600"/>
              <a:t>) та напівфабрикатів (</a:t>
            </a:r>
            <a:r>
              <a:rPr lang="uk-UA" sz="1600" b="1"/>
              <a:t>подетальна спеціалізація)</a:t>
            </a:r>
            <a:r>
              <a:rPr lang="uk-UA" sz="1600"/>
              <a:t>; 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uk-UA" sz="1600"/>
              <a:t>Характерна риса: спільне проведення наукових та технічних досліджень, що потребують великих капіталовкладень, процес спеціалізації на певних видах наукових досліджень, що тісно пов’язані з виробничою спеціалізацією.</a:t>
            </a:r>
            <a:endParaRPr lang="ru-RU" sz="1600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73050" y="188913"/>
            <a:ext cx="921702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/>
              <a:t>Міжнародна спеціалізація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03250" y="188913"/>
            <a:ext cx="859790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uk-UA" sz="3200" b="1">
                <a:solidFill>
                  <a:schemeClr val="tx2"/>
                </a:solidFill>
              </a:rPr>
              <a:t>Міжнародне виробниче кооперування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00025" y="981075"/>
            <a:ext cx="9361488" cy="54006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b="1"/>
              <a:t>Міжнародне кооперування виробництва:</a:t>
            </a:r>
            <a:r>
              <a:rPr lang="uk-UA"/>
              <a:t> </a:t>
            </a:r>
            <a:endParaRPr lang="uk-UA" b="1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b="1"/>
              <a:t>1) виробничо-технологічне співробітництво, що включає:</a:t>
            </a:r>
            <a:endParaRPr lang="uk-UA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/>
              <a:t>а)	питання передачі ліцензій і використання прав власності;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/>
              <a:t>б)	розробку й узгодження проектно-конструкторської документації, технологічних процесів, технічного рівня і якості продукції, будівельних і монтажних робіт, модернізацію підприємств, що кооперуються;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/>
              <a:t>в)	удосконалення управління виробництвом, стандартизацію, уніфікацію, сертифікацію, розподіл виробничих програм;</a:t>
            </a:r>
            <a:endParaRPr lang="uk-UA" b="1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b="1"/>
              <a:t>2) торгово-економічні процеси, пов'язані з реалізацією кооперованої продукції, а саме:</a:t>
            </a:r>
            <a:r>
              <a:rPr lang="uk-UA"/>
              <a:t> взаємозалежну продукцію між кооперантами і деякою третьою особою в країнах-партнерах;</a:t>
            </a:r>
            <a:endParaRPr lang="uk-UA" b="1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b="1"/>
              <a:t>3) післяпродажне обслуговування техніки.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uk-UA" b="1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 міжнародної кооперації</a:t>
            </a:r>
            <a:r>
              <a:rPr lang="uk-UA" sz="1600" b="1"/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1600" b="1"/>
              <a:t>Постачання в рамках ліцензійних угод </a:t>
            </a:r>
            <a:r>
              <a:rPr lang="uk-UA" sz="1600"/>
              <a:t>з подальшою оплатою товарами, які вироблені</a:t>
            </a:r>
            <a:r>
              <a:rPr lang="uk-UA" sz="1600" b="1"/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1600" b="1"/>
              <a:t>Постачання комплектного устаткування </a:t>
            </a:r>
            <a:r>
              <a:rPr lang="uk-UA" sz="1600"/>
              <a:t>з подальшою оплатою товарами, які на ньому вироблені</a:t>
            </a:r>
            <a:r>
              <a:rPr lang="uk-UA" sz="1600" b="1"/>
              <a:t>; може включати обмін проектно-конструкторською документацією;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1600" b="1"/>
              <a:t>Підрядна кооперація;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1600" b="1"/>
              <a:t>Спільне виробництво;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1600" b="1"/>
              <a:t>Організація спільних підприємств;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1600" b="1"/>
              <a:t>Виконання спільних проектів.</a:t>
            </a:r>
            <a:endParaRPr lang="ru-RU" sz="1600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3200" b="1">
                <a:solidFill>
                  <a:schemeClr val="tx2"/>
                </a:solidFill>
              </a:rPr>
              <a:t>Новітні форми МПП:</a:t>
            </a:r>
            <a:r>
              <a:rPr lang="uk-UA" sz="4400">
                <a:solidFill>
                  <a:schemeClr val="tx2"/>
                </a:solidFill>
              </a:rPr>
              <a:t> </a:t>
            </a:r>
            <a:r>
              <a:rPr lang="uk-UA" sz="2000">
                <a:solidFill>
                  <a:schemeClr val="tx2"/>
                </a:solidFill>
              </a:rPr>
              <a:t>поопераційний поділ праці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95300" y="1600200"/>
            <a:ext cx="43815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b="1">
                <a:solidFill>
                  <a:srgbClr val="7030A0"/>
                </a:solidFill>
              </a:rPr>
              <a:t>АУТСОРСІНГ </a:t>
            </a:r>
            <a:r>
              <a:rPr lang="ru-RU"/>
              <a:t>(от </a:t>
            </a:r>
            <a:r>
              <a:rPr lang="ru-RU">
                <a:hlinkClick r:id="rId2" action="ppaction://hlinkfile" tooltip="Английский язык"/>
              </a:rPr>
              <a:t>англ.</a:t>
            </a:r>
            <a:r>
              <a:rPr lang="ru-RU"/>
              <a:t> </a:t>
            </a:r>
            <a:r>
              <a:rPr lang="ru-RU" i="1"/>
              <a:t>outsourcing</a:t>
            </a:r>
            <a:r>
              <a:rPr lang="ru-RU"/>
              <a:t>: </a:t>
            </a:r>
            <a:r>
              <a:rPr lang="uk-UA"/>
              <a:t>зовнішнє</a:t>
            </a:r>
            <a:r>
              <a:rPr lang="ru-RU"/>
              <a:t> джерело)</a:t>
            </a:r>
            <a:r>
              <a:rPr lang="uk-UA" b="1">
                <a:solidFill>
                  <a:srgbClr val="7030A0"/>
                </a:solidFill>
              </a:rPr>
              <a:t>- </a:t>
            </a:r>
            <a:r>
              <a:rPr lang="uk-UA"/>
              <a:t>передавання частини функцій по обслуговуванню діяльності своєї компанії іншій організації, яка спеціалізується на даній сфері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i="1">
                <a:solidFill>
                  <a:srgbClr val="105638"/>
                </a:solidFill>
              </a:rPr>
              <a:t>Найпоширеніші види</a:t>
            </a:r>
            <a:r>
              <a:rPr lang="uk-UA" b="1">
                <a:solidFill>
                  <a:srgbClr val="7030A0"/>
                </a:solidFill>
              </a:rPr>
              <a:t>: </a:t>
            </a:r>
            <a:r>
              <a:rPr lang="uk-UA"/>
              <a:t>бухгалтерський, юридичний,  кадровий, А. експлуатації об'єктів нерухомості, логістичний, транспортний, </a:t>
            </a:r>
            <a:r>
              <a:rPr lang="ru-RU"/>
              <a:t>А. персоналу., ІТ-А.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>
                <a:solidFill>
                  <a:srgbClr val="CC0000"/>
                </a:solidFill>
              </a:rPr>
              <a:t>Ринок:</a:t>
            </a:r>
            <a:r>
              <a:rPr lang="uk-UA"/>
              <a:t> 36-40% - Індія, біля 20% - країни Латинської Америки, біля 10-12% - КНР</a:t>
            </a:r>
            <a:endParaRPr lang="uk-UA" b="1">
              <a:solidFill>
                <a:srgbClr val="7030A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5029200" y="1600200"/>
            <a:ext cx="4381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uk-UA" b="1">
                <a:solidFill>
                  <a:srgbClr val="CC0000"/>
                </a:solidFill>
              </a:rPr>
              <a:t>АУТСТАФФІНГ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/>
              <a:t>залучення компанією позаштатного спеціаліста (фрілансера), який має відповідні знання, професійні навики та досвід на період виконання відповідного проекту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uk-UA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/>
              <a:t>виведення співробітника за штат компанії-замовника і оформлення його у штат компанії провайдера, при цьому він продовжує працювати на попередньому місці і виконувати свої обов'язки, але обов'язки роботодавця по відношенню до нього вже виконує компанія-провайдер</a:t>
            </a: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4400" b="1">
                <a:solidFill>
                  <a:schemeClr val="tx2"/>
                </a:solidFill>
              </a:rPr>
              <a:t>Фактори формування МПП</a:t>
            </a:r>
            <a:endParaRPr lang="ru-RU" sz="4400" b="1">
              <a:solidFill>
                <a:schemeClr val="tx2"/>
              </a:solidFill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495300" y="1600200"/>
            <a:ext cx="90598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400" i="1">
                <a:latin typeface="Times New Roman" pitchFamily="18" charset="0"/>
              </a:rPr>
              <a:t>Природно-географічні</a:t>
            </a:r>
            <a:r>
              <a:rPr lang="uk-UA" sz="2400">
                <a:latin typeface="Times New Roman" pitchFamily="18" charset="0"/>
              </a:rPr>
              <a:t> — відмінності у кліматичних умовах, економіко-географічному положенні, наявності  природних ресурсів;</a:t>
            </a:r>
            <a:endParaRPr lang="uk-UA" sz="2400" i="1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400" i="1">
                <a:latin typeface="Times New Roman" pitchFamily="18" charset="0"/>
              </a:rPr>
              <a:t>Соціально-економічні</a:t>
            </a:r>
            <a:r>
              <a:rPr lang="uk-UA" sz="2400">
                <a:latin typeface="Times New Roman" pitchFamily="18" charset="0"/>
              </a:rPr>
              <a:t> — характеристики робочої сили, науково-технічний потенціал, виробничий апарат, масштаби і серійність виробництва, темпи створення об’єктів виробничої і соціальної інфраструктури, особливості історичного розвитку, виробничих і зовнішньоекономічних традицій, соціально-економічний тип національного виробництва і зовнішньоекономічних зв’язків, політичні фактори країн;</a:t>
            </a:r>
            <a:endParaRPr lang="uk-UA" sz="2400" i="1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400" i="1">
                <a:latin typeface="Times New Roman" pitchFamily="18" charset="0"/>
              </a:rPr>
              <a:t>Науково</a:t>
            </a:r>
            <a:r>
              <a:rPr lang="uk-UA" sz="2400">
                <a:latin typeface="Times New Roman" pitchFamily="18" charset="0"/>
              </a:rPr>
              <a:t>-</a:t>
            </a:r>
            <a:r>
              <a:rPr lang="uk-UA" sz="2400" i="1">
                <a:latin typeface="Times New Roman" pitchFamily="18" charset="0"/>
              </a:rPr>
              <a:t>технологічний прогрес</a:t>
            </a:r>
            <a:r>
              <a:rPr lang="uk-UA" sz="2400">
                <a:latin typeface="Times New Roman" pitchFamily="18" charset="0"/>
              </a:rPr>
              <a:t> — розширення та поглиблення науково-дослідних та конструкторських робіт, прискорення темпів морального зносу, збільшення оптимальних розмірів підприємств, технологічна диверсифікація.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8509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uk-UA" sz="2400" b="1" smtClean="0"/>
              <a:t>6. Тенденції сучасного етапу розвитку світового господарства</a:t>
            </a:r>
            <a:endParaRPr lang="ru-RU" sz="2400" b="1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b="1" smtClean="0">
                <a:latin typeface="Times New Roman" pitchFamily="18" charset="0"/>
              </a:rPr>
              <a:t>Світове господарство (СГ)</a:t>
            </a:r>
            <a:r>
              <a:rPr lang="uk-UA" sz="2800" smtClean="0">
                <a:latin typeface="Times New Roman" pitchFamily="18" charset="0"/>
              </a:rPr>
              <a:t> — сукупність національних економік, які знаходяться в тісній взаємодії та взаємозалежності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smtClean="0">
                <a:latin typeface="Times New Roman" pitchFamily="18" charset="0"/>
              </a:rPr>
              <a:t>4 основних етапи: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>
                <a:latin typeface="Times New Roman" pitchFamily="18" charset="0"/>
              </a:rPr>
              <a:t>Великі географічні відкриття Х</a:t>
            </a:r>
            <a:r>
              <a:rPr lang="en-US" sz="2800" smtClean="0">
                <a:latin typeface="Times New Roman" pitchFamily="18" charset="0"/>
              </a:rPr>
              <a:t>V</a:t>
            </a:r>
            <a:r>
              <a:rPr lang="uk-UA" sz="2800" smtClean="0">
                <a:latin typeface="Times New Roman" pitchFamily="18" charset="0"/>
              </a:rPr>
              <a:t>—Х</a:t>
            </a:r>
            <a:r>
              <a:rPr lang="en-US" sz="2800" smtClean="0">
                <a:latin typeface="Times New Roman" pitchFamily="18" charset="0"/>
              </a:rPr>
              <a:t>V</a:t>
            </a:r>
            <a:r>
              <a:rPr lang="uk-UA" sz="2800" smtClean="0">
                <a:latin typeface="Times New Roman" pitchFamily="18" charset="0"/>
              </a:rPr>
              <a:t>І ст. — промислова революція (кінець 18 — початок 19 ст.).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>
                <a:latin typeface="Times New Roman" pitchFamily="18" charset="0"/>
              </a:rPr>
              <a:t>Промислова революція — кінець ХІХ—початок ХХ ст.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>
                <a:latin typeface="Times New Roman" pitchFamily="18" charset="0"/>
              </a:rPr>
              <a:t>Кінець ХІХ—початок ХХ ст. — 60-ті роки ХХ ст.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>
                <a:latin typeface="Times New Roman" pitchFamily="18" charset="0"/>
              </a:rPr>
              <a:t>60-ті роки ХХ ст. — теперішній час.</a:t>
            </a:r>
            <a:endParaRPr 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417512"/>
          </a:xfrm>
        </p:spPr>
        <p:txBody>
          <a:bodyPr/>
          <a:lstStyle/>
          <a:p>
            <a:pPr eaLnBrk="1" hangingPunct="1"/>
            <a:r>
              <a:rPr lang="uk-UA" sz="4000" b="1" smtClean="0"/>
              <a:t>Тенденції</a:t>
            </a:r>
            <a:endParaRPr lang="ru-RU" sz="4000" b="1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765175"/>
            <a:ext cx="8915400" cy="58324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1700" b="1" smtClean="0">
                <a:latin typeface="Times New Roman" pitchFamily="18" charset="0"/>
              </a:rPr>
              <a:t>лібералізація зовнішньоекономічних зв’язків країн</a:t>
            </a:r>
            <a:r>
              <a:rPr lang="uk-UA" sz="1700" smtClean="0">
                <a:latin typeface="Times New Roman" pitchFamily="18" charset="0"/>
              </a:rPr>
              <a:t> - зняття бар’єрів на шляху переміщення капіталів, робочої сили, товарів між державами.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активно проявляється </a:t>
            </a:r>
            <a:r>
              <a:rPr lang="uk-UA" sz="1700" b="1" smtClean="0">
                <a:latin typeface="Times New Roman" pitchFamily="18" charset="0"/>
              </a:rPr>
              <a:t>тенденція до уніфікації та стандартизації</a:t>
            </a:r>
            <a:r>
              <a:rPr lang="uk-UA" sz="1700" smtClean="0">
                <a:latin typeface="Times New Roman" pitchFamily="18" charset="0"/>
              </a:rPr>
              <a:t> в різних галузях міжнародного соціально-економічного життя - все ширше застосовуються єдині для усіх країн стандарти на технологію, екологію, діяльність фінансових організацій, бухгалтерську і статистичну звітність (міжнародні економічні установи впроваджують єдині критерії макроекономічної політики, відбувається уніфікація вимог до податкової політики, до політики в галузі зайнятості тощо);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1700" b="1" smtClean="0">
                <a:latin typeface="Times New Roman" pitchFamily="18" charset="0"/>
              </a:rPr>
              <a:t>розвиток процесу транснаціоналізації виробництва</a:t>
            </a:r>
            <a:r>
              <a:rPr lang="uk-UA" sz="1700" smtClean="0">
                <a:latin typeface="Times New Roman" pitchFamily="18" charset="0"/>
              </a:rPr>
              <a:t> - економічна діяльність все більше зосереджується в транснаціональних, багатонаціональних підприємствах, що багато в чому визначає напрямки міжнародного руху факторів виробництва, міжнародної торгівлі; впливає на економіку і політику окремих країн;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1700" smtClean="0">
                <a:latin typeface="Times New Roman" pitchFamily="18" charset="0"/>
              </a:rPr>
              <a:t>в системі управління світовою економікою </a:t>
            </a:r>
            <a:r>
              <a:rPr lang="uk-UA" sz="1700" b="1" smtClean="0">
                <a:latin typeface="Times New Roman" pitchFamily="18" charset="0"/>
              </a:rPr>
              <a:t>поступово втрачається колишня роль ООН</a:t>
            </a:r>
            <a:r>
              <a:rPr lang="uk-UA" sz="1700" smtClean="0">
                <a:latin typeface="Times New Roman" pitchFamily="18" charset="0"/>
              </a:rPr>
              <a:t> - її функції переходять до урядів країн “великої сімки”; крім того, управління світовим господарством починає концентруватися у тріаді: </a:t>
            </a:r>
            <a:r>
              <a:rPr lang="uk-UA" sz="1700" b="1" smtClean="0">
                <a:latin typeface="Times New Roman" pitchFamily="18" charset="0"/>
              </a:rPr>
              <a:t>Світова організація торгівлі — Міжнародний валютний фонд — Світовий банк.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1700" b="1" smtClean="0">
                <a:latin typeface="Times New Roman" pitchFamily="18" charset="0"/>
              </a:rPr>
              <a:t>подальший розвиток процесу глобалізації господарського життя</a:t>
            </a:r>
            <a:r>
              <a:rPr lang="uk-UA" sz="1700" smtClean="0">
                <a:latin typeface="Times New Roman" pitchFamily="18" charset="0"/>
              </a:rPr>
              <a:t> - на макроекономічному рівні глобалізація означає загальне прагнення країн до економічної активності поза своїми межами; на мікроекономічному рівні під глобалізацією розуміється розширення діяльності підприємства за межі внутрішнього ринку, зокрема для використання переваг великомасштабного спеціалізованого виробництва.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700" smtClean="0">
                <a:latin typeface="Times New Roman" pitchFamily="18" charset="0"/>
              </a:rPr>
              <a:t>Процеси лібералізації, відкриття національних економік приводять до таких наслідків:                   </a:t>
            </a:r>
            <a:r>
              <a:rPr lang="uk-UA" sz="1700" b="1" smtClean="0">
                <a:latin typeface="Times New Roman" pitchFamily="18" charset="0"/>
              </a:rPr>
              <a:t>а) посилення конкуренції між національними та закордонними виробниками, банкрутств вітчизняних підприємств; б) зміни відносних цін; в) структурних зрушень.</a:t>
            </a:r>
            <a:r>
              <a:rPr lang="uk-UA" sz="1700" smtClean="0">
                <a:latin typeface="Times New Roman" pitchFamily="18" charset="0"/>
              </a:rPr>
              <a:t> </a:t>
            </a:r>
            <a:endParaRPr lang="ru-RU" sz="17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4450"/>
            <a:ext cx="8915400" cy="720725"/>
          </a:xfrm>
        </p:spPr>
        <p:txBody>
          <a:bodyPr/>
          <a:lstStyle/>
          <a:p>
            <a:pPr eaLnBrk="1" hangingPunct="1"/>
            <a:r>
              <a:rPr lang="uk-UA" sz="3600" b="1" smtClean="0"/>
              <a:t>Тенденції</a:t>
            </a:r>
            <a:endParaRPr lang="ru-RU" sz="3600" b="1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692150"/>
            <a:ext cx="9439275" cy="59055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Зменшення частки промисловості у ВВП та зростання частки третинного сектору з поступовим перетіканням трудових ресурсів у сферу послуг;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Зменшення циклів на фінансових ринках, внаслідок чого компанії віддають перевагу злиттям та поглинанням, викупу власних акцій та інвестиціям в ринок нерухомості, що не призводить до створення нових робочих місць, викликає залежність країн від зовнішніх джерел фінансування, короткострокові періоди перевищення витрат домогосподарств над доходами;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Зміни в напрямах та структурі міграційних потоків, викликані старінням одних націй та надлишковою робочою силою в інших регіонах;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Руйнування міфу про саморегулівну ринкову систему;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Зміна положення та розподілу ролей в сім</a:t>
            </a:r>
            <a:r>
              <a:rPr lang="en-US" sz="2000" smtClean="0">
                <a:latin typeface="Times New Roman" pitchFamily="18" charset="0"/>
              </a:rPr>
              <a:t>’</a:t>
            </a:r>
            <a:r>
              <a:rPr lang="uk-UA" sz="2000" smtClean="0">
                <a:latin typeface="Times New Roman" pitchFamily="18" charset="0"/>
              </a:rPr>
              <a:t>ї та протидія використанню праці дітей;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Зміна ролі профспілок, зростання частки неформальної праці, руйнування механізмів соціального захисту та пенсійного забезпечення;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Фактична монополярність світу (за Ф.Фукуямою – “кінець історії”);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Поява нових лідерів – країн БРІКС, посилення інтеграційних та дезінтеграційних процесів у глобальній економіці  </a:t>
            </a: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633412"/>
          </a:xfrm>
        </p:spPr>
        <p:txBody>
          <a:bodyPr/>
          <a:lstStyle/>
          <a:p>
            <a:pPr eaLnBrk="1" hangingPunct="1"/>
            <a:r>
              <a:rPr lang="en-US" sz="3600" smtClean="0"/>
              <a:t>WWW </a:t>
            </a:r>
            <a:r>
              <a:rPr lang="uk-UA" sz="3600" smtClean="0"/>
              <a:t>джерела до теми</a:t>
            </a:r>
            <a:endParaRPr lang="ru-RU" sz="3600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906000" cy="60213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000" smtClean="0"/>
              <a:t/>
            </a:r>
            <a:br>
              <a:rPr lang="uk-UA" sz="1000" smtClean="0"/>
            </a:br>
            <a:r>
              <a:rPr lang="uk-UA" sz="2000" b="1" smtClean="0"/>
              <a:t>Міжнародні економічні і фінансові організації</a:t>
            </a:r>
            <a:br>
              <a:rPr lang="uk-UA" sz="2000" b="1" smtClean="0"/>
            </a:br>
            <a:r>
              <a:rPr lang="uk-UA" sz="1000" b="1" smtClean="0"/>
              <a:t>Міжнародний валютний фонд (МВФ)</a:t>
            </a:r>
            <a:r>
              <a:rPr lang="en-US" sz="1000" b="1" smtClean="0"/>
              <a:t> (The International Monetary Fund)</a:t>
            </a:r>
            <a:r>
              <a:rPr lang="ru-RU" sz="1000" b="1" smtClean="0"/>
              <a:t> </a:t>
            </a:r>
            <a:r>
              <a:rPr lang="en-US" sz="1000" smtClean="0">
                <a:hlinkClick r:id="rId2"/>
              </a:rPr>
              <a:t>www.imf.org</a:t>
            </a:r>
            <a:r>
              <a:rPr lang="uk-UA" sz="1000" smtClean="0"/>
              <a:t/>
            </a:r>
            <a:br>
              <a:rPr lang="uk-UA" sz="1000" smtClean="0"/>
            </a:br>
            <a:r>
              <a:rPr lang="uk-UA" sz="1200" b="1" smtClean="0"/>
              <a:t>Організація об’єднаних націй (ООН) (</a:t>
            </a:r>
            <a:r>
              <a:rPr lang="en-US" sz="1200" b="1" smtClean="0"/>
              <a:t>United Nations Organization</a:t>
            </a:r>
            <a:r>
              <a:rPr lang="uk-UA" sz="1200" b="1" smtClean="0"/>
              <a:t>)</a:t>
            </a:r>
            <a:r>
              <a:rPr lang="en-US" sz="1200" smtClean="0">
                <a:hlinkClick r:id="rId3"/>
              </a:rPr>
              <a:t>www</a:t>
            </a:r>
            <a:r>
              <a:rPr lang="uk-UA" sz="1200" smtClean="0">
                <a:hlinkClick r:id="rId3"/>
              </a:rPr>
              <a:t>.</a:t>
            </a:r>
            <a:r>
              <a:rPr lang="en-US" sz="1200" smtClean="0">
                <a:hlinkClick r:id="rId3"/>
              </a:rPr>
              <a:t>un</a:t>
            </a:r>
            <a:r>
              <a:rPr lang="uk-UA" sz="1200" smtClean="0">
                <a:hlinkClick r:id="rId3"/>
              </a:rPr>
              <a:t>.</a:t>
            </a:r>
            <a:r>
              <a:rPr lang="en-US" sz="1200" smtClean="0">
                <a:hlinkClick r:id="rId3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Міжнародна фінансова корпорація (МФК) (</a:t>
            </a:r>
            <a:r>
              <a:rPr lang="en-US" sz="1200" b="1" smtClean="0"/>
              <a:t>The International Finance Corporation</a:t>
            </a:r>
            <a:r>
              <a:rPr lang="uk-UA" sz="1200" b="1" smtClean="0"/>
              <a:t>)</a:t>
            </a:r>
            <a:r>
              <a:rPr lang="en-US" sz="1200" smtClean="0">
                <a:hlinkClick r:id="rId4"/>
              </a:rPr>
              <a:t>www</a:t>
            </a:r>
            <a:r>
              <a:rPr lang="uk-UA" sz="1200" smtClean="0">
                <a:hlinkClick r:id="rId4"/>
              </a:rPr>
              <a:t>.</a:t>
            </a:r>
            <a:r>
              <a:rPr lang="en-US" sz="1200" smtClean="0">
                <a:hlinkClick r:id="rId4"/>
              </a:rPr>
              <a:t>ifc</a:t>
            </a:r>
            <a:r>
              <a:rPr lang="uk-UA" sz="1200" smtClean="0">
                <a:hlinkClick r:id="rId4"/>
              </a:rPr>
              <a:t>.</a:t>
            </a:r>
            <a:r>
              <a:rPr lang="en-US" sz="1200" smtClean="0">
                <a:hlinkClick r:id="rId4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Світова організація торгівлі (СОТ)</a:t>
            </a:r>
            <a:r>
              <a:rPr lang="en-US" sz="1200" b="1" smtClean="0"/>
              <a:t> (The World Trade Organization)</a:t>
            </a:r>
            <a:r>
              <a:rPr lang="en-US" sz="1200" smtClean="0">
                <a:hlinkClick r:id="rId5"/>
              </a:rPr>
              <a:t>www.wto.org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Група Світового банку (</a:t>
            </a:r>
            <a:r>
              <a:rPr lang="en-US" sz="1200" b="1" smtClean="0"/>
              <a:t>The World Bank Group)</a:t>
            </a:r>
            <a:r>
              <a:rPr lang="en-US" sz="1200" smtClean="0">
                <a:hlinkClick r:id="rId6"/>
              </a:rPr>
              <a:t>www</a:t>
            </a:r>
            <a:r>
              <a:rPr lang="ru-RU" sz="1200" smtClean="0">
                <a:hlinkClick r:id="rId6"/>
              </a:rPr>
              <a:t>.</a:t>
            </a:r>
            <a:r>
              <a:rPr lang="en-US" sz="1200" smtClean="0">
                <a:hlinkClick r:id="rId6"/>
              </a:rPr>
              <a:t>worldbank</a:t>
            </a:r>
            <a:r>
              <a:rPr lang="ru-RU" sz="1200" smtClean="0">
                <a:hlinkClick r:id="rId6"/>
              </a:rPr>
              <a:t>.</a:t>
            </a:r>
            <a:r>
              <a:rPr lang="en-US" sz="1200" smtClean="0">
                <a:hlinkClick r:id="rId6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Міжнародний банк реконструкції і розвитку (МБРР)</a:t>
            </a:r>
            <a:r>
              <a:rPr lang="en-US" sz="1200" b="1" smtClean="0"/>
              <a:t> (International Bank for Reconstruction and Development)</a:t>
            </a:r>
            <a:r>
              <a:rPr lang="en-US" sz="1200" smtClean="0">
                <a:hlinkClick r:id="rId7"/>
              </a:rPr>
              <a:t>www.worldbank.org/ibrd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Міжнародна асоціація розвитку (МАР)</a:t>
            </a:r>
            <a:r>
              <a:rPr lang="en-US" sz="1200" b="1" smtClean="0"/>
              <a:t> (The International Development Association)</a:t>
            </a:r>
            <a:r>
              <a:rPr lang="en-US" sz="1200" smtClean="0">
                <a:hlinkClick r:id="rId8"/>
              </a:rPr>
              <a:t>www.worldbank.org/ida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Багатостороннє агентство з гарантування інвестицій (БАГІ) (</a:t>
            </a:r>
            <a:r>
              <a:rPr lang="en-US" sz="1200" b="1" smtClean="0"/>
              <a:t>The Multilateral Investment Guarantee Agency</a:t>
            </a:r>
            <a:r>
              <a:rPr lang="uk-UA" sz="1200" b="1" smtClean="0"/>
              <a:t>)</a:t>
            </a:r>
            <a:r>
              <a:rPr lang="en-US" sz="1200" smtClean="0">
                <a:hlinkClick r:id="rId9"/>
              </a:rPr>
              <a:t>www</a:t>
            </a:r>
            <a:r>
              <a:rPr lang="uk-UA" sz="1200" smtClean="0">
                <a:hlinkClick r:id="rId9"/>
              </a:rPr>
              <a:t>.</a:t>
            </a:r>
            <a:r>
              <a:rPr lang="en-US" sz="1200" smtClean="0">
                <a:hlinkClick r:id="rId9"/>
              </a:rPr>
              <a:t>miga</a:t>
            </a:r>
            <a:r>
              <a:rPr lang="uk-UA" sz="1200" smtClean="0">
                <a:hlinkClick r:id="rId9"/>
              </a:rPr>
              <a:t>.</a:t>
            </a:r>
            <a:r>
              <a:rPr lang="en-US" sz="1200" smtClean="0">
                <a:hlinkClick r:id="rId9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Міжнародна торговельна палата (МТП) (</a:t>
            </a:r>
            <a:r>
              <a:rPr lang="en-US" sz="1200" b="1" smtClean="0"/>
              <a:t>The International Chamber of Commerce)</a:t>
            </a:r>
            <a:r>
              <a:rPr lang="en-US" sz="1200" smtClean="0">
                <a:hlinkClick r:id="rId10"/>
              </a:rPr>
              <a:t>www</a:t>
            </a:r>
            <a:r>
              <a:rPr lang="uk-UA" sz="1200" smtClean="0">
                <a:hlinkClick r:id="rId10"/>
              </a:rPr>
              <a:t>.</a:t>
            </a:r>
            <a:r>
              <a:rPr lang="en-US" sz="1200" smtClean="0">
                <a:hlinkClick r:id="rId10"/>
              </a:rPr>
              <a:t>iccwbo</a:t>
            </a:r>
            <a:r>
              <a:rPr lang="uk-UA" sz="1200" smtClean="0">
                <a:hlinkClick r:id="rId10"/>
              </a:rPr>
              <a:t>.</a:t>
            </a:r>
            <a:r>
              <a:rPr lang="en-US" sz="1200" smtClean="0">
                <a:hlinkClick r:id="rId10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2000" b="1" smtClean="0"/>
              <a:t>Міжурядові організації</a:t>
            </a:r>
            <a:r>
              <a:rPr lang="uk-UA" sz="1600" b="1" smtClean="0"/>
              <a:t/>
            </a:r>
            <a:br>
              <a:rPr lang="uk-UA" sz="1600" b="1" smtClean="0"/>
            </a:br>
            <a:r>
              <a:rPr lang="uk-UA" sz="1200" b="1" smtClean="0"/>
              <a:t>Конференція ООН по торгівлі і розвитку (ЮНКТАД) (</a:t>
            </a:r>
            <a:r>
              <a:rPr lang="en-US" sz="1200" b="1" smtClean="0"/>
              <a:t>United Nations Conference on Trade and Development)</a:t>
            </a:r>
            <a:r>
              <a:rPr lang="en-US" sz="1200" smtClean="0">
                <a:hlinkClick r:id="rId11"/>
              </a:rPr>
              <a:t>www</a:t>
            </a:r>
            <a:r>
              <a:rPr lang="ru-RU" sz="1200" smtClean="0">
                <a:hlinkClick r:id="rId11"/>
              </a:rPr>
              <a:t>.</a:t>
            </a:r>
            <a:r>
              <a:rPr lang="en-US" sz="1200" smtClean="0">
                <a:hlinkClick r:id="rId11"/>
              </a:rPr>
              <a:t>unctad</a:t>
            </a:r>
            <a:r>
              <a:rPr lang="ru-RU" sz="1200" smtClean="0">
                <a:hlinkClick r:id="rId11"/>
              </a:rPr>
              <a:t>.</a:t>
            </a:r>
            <a:r>
              <a:rPr lang="en-US" sz="1200" smtClean="0">
                <a:hlinkClick r:id="rId11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Конференція ООН по праву міжнародної торгівлі (ЮНСІТРАЛ) (</a:t>
            </a:r>
            <a:r>
              <a:rPr lang="en-US" sz="1200" b="1" smtClean="0"/>
              <a:t>United Nations Commission on International Trade Low</a:t>
            </a:r>
            <a:r>
              <a:rPr lang="uk-UA" sz="1200" b="1" smtClean="0"/>
              <a:t>)</a:t>
            </a:r>
            <a:r>
              <a:rPr lang="en-US" sz="1200" smtClean="0">
                <a:hlinkClick r:id="rId12"/>
              </a:rPr>
              <a:t>www</a:t>
            </a:r>
            <a:r>
              <a:rPr lang="uk-UA" sz="1200" smtClean="0">
                <a:hlinkClick r:id="rId12"/>
              </a:rPr>
              <a:t>.</a:t>
            </a:r>
            <a:r>
              <a:rPr lang="en-US" sz="1200" smtClean="0">
                <a:hlinkClick r:id="rId12"/>
              </a:rPr>
              <a:t>uncitral</a:t>
            </a:r>
            <a:r>
              <a:rPr lang="uk-UA" sz="1200" smtClean="0">
                <a:hlinkClick r:id="rId12"/>
              </a:rPr>
              <a:t>.</a:t>
            </a:r>
            <a:r>
              <a:rPr lang="en-US" sz="1200" smtClean="0">
                <a:hlinkClick r:id="rId12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Асоціація країн Південно-Східної Азії (АСЕАН) (</a:t>
            </a:r>
            <a:r>
              <a:rPr lang="en-US" sz="1200" b="1" smtClean="0"/>
              <a:t>The Association of South</a:t>
            </a:r>
            <a:r>
              <a:rPr lang="uk-UA" sz="1200" b="1" smtClean="0"/>
              <a:t>-</a:t>
            </a:r>
            <a:r>
              <a:rPr lang="en-US" sz="1200" b="1" smtClean="0"/>
              <a:t>East Asian Nations</a:t>
            </a:r>
            <a:r>
              <a:rPr lang="uk-UA" sz="1200" b="1" smtClean="0"/>
              <a:t>)</a:t>
            </a:r>
            <a:r>
              <a:rPr lang="en-US" sz="1200" smtClean="0">
                <a:hlinkClick r:id="rId13"/>
              </a:rPr>
              <a:t>www</a:t>
            </a:r>
            <a:r>
              <a:rPr lang="uk-UA" sz="1200" smtClean="0">
                <a:hlinkClick r:id="rId13"/>
              </a:rPr>
              <a:t>.</a:t>
            </a:r>
            <a:r>
              <a:rPr lang="en-US" sz="1200" smtClean="0">
                <a:hlinkClick r:id="rId13"/>
              </a:rPr>
              <a:t>aseansec</a:t>
            </a:r>
            <a:r>
              <a:rPr lang="uk-UA" sz="1200" smtClean="0">
                <a:hlinkClick r:id="rId13"/>
              </a:rPr>
              <a:t>.</a:t>
            </a:r>
            <a:r>
              <a:rPr lang="en-US" sz="1200" smtClean="0">
                <a:hlinkClick r:id="rId13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Організація економічного співробітництва і розвитку (ОЕСР)</a:t>
            </a:r>
            <a:r>
              <a:rPr lang="en-US" sz="1200" b="1" smtClean="0"/>
              <a:t> (The Organization for Economic Cooperation and Development)</a:t>
            </a:r>
            <a:r>
              <a:rPr lang="en-US" sz="1200" smtClean="0">
                <a:hlinkClick r:id="rId14"/>
              </a:rPr>
              <a:t>www</a:t>
            </a:r>
            <a:r>
              <a:rPr lang="uk-UA" sz="1200" smtClean="0">
                <a:hlinkClick r:id="rId14"/>
              </a:rPr>
              <a:t>.</a:t>
            </a:r>
            <a:r>
              <a:rPr lang="en-US" sz="1200" smtClean="0">
                <a:hlinkClick r:id="rId14"/>
              </a:rPr>
              <a:t>oecd</a:t>
            </a:r>
            <a:r>
              <a:rPr lang="uk-UA" sz="1200" smtClean="0">
                <a:hlinkClick r:id="rId14"/>
              </a:rPr>
              <a:t>.</a:t>
            </a:r>
            <a:r>
              <a:rPr lang="en-US" sz="1200" smtClean="0">
                <a:hlinkClick r:id="rId14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Організація країн-експортерів нафти (ОПЕК)</a:t>
            </a:r>
            <a:r>
              <a:rPr lang="en-US" sz="1200" b="1" smtClean="0"/>
              <a:t> (The Organization of the Petroleum Exporting Countries)</a:t>
            </a:r>
            <a:r>
              <a:rPr lang="en-US" sz="1200" smtClean="0">
                <a:hlinkClick r:id="rId15"/>
              </a:rPr>
              <a:t>www</a:t>
            </a:r>
            <a:r>
              <a:rPr lang="uk-UA" sz="1200" smtClean="0">
                <a:hlinkClick r:id="rId15"/>
              </a:rPr>
              <a:t>.</a:t>
            </a:r>
            <a:r>
              <a:rPr lang="en-US" sz="1200" smtClean="0">
                <a:hlinkClick r:id="rId15"/>
              </a:rPr>
              <a:t>opec</a:t>
            </a:r>
            <a:r>
              <a:rPr lang="uk-UA" sz="1200" smtClean="0">
                <a:hlinkClick r:id="rId15"/>
              </a:rPr>
              <a:t>.</a:t>
            </a:r>
            <a:r>
              <a:rPr lang="en-US" sz="1200" smtClean="0">
                <a:hlinkClick r:id="rId15"/>
              </a:rPr>
              <a:t>org</a:t>
            </a:r>
            <a:r>
              <a:rPr lang="uk-UA" sz="1200" smtClean="0"/>
              <a:t> (Алжир, Індонезія, Іран, Ірак, Кувейт, Лівія, Нігерія, Катар, Саудівська Аравія, Об’єднані Арабські Емірати і Венесуела) </a:t>
            </a:r>
            <a:br>
              <a:rPr lang="uk-UA" sz="1200" smtClean="0"/>
            </a:br>
            <a:r>
              <a:rPr lang="uk-UA" sz="2000" b="1" smtClean="0"/>
              <a:t>Науково-дослідні, інформаційні та статистичні центри</a:t>
            </a:r>
            <a:r>
              <a:rPr lang="uk-UA" sz="1600" b="1" smtClean="0"/>
              <a:t/>
            </a:r>
            <a:br>
              <a:rPr lang="uk-UA" sz="1600" b="1" smtClean="0"/>
            </a:br>
            <a:r>
              <a:rPr lang="uk-UA" sz="1200" b="1" smtClean="0"/>
              <a:t>Інститут міжнародної економіки (</a:t>
            </a:r>
            <a:r>
              <a:rPr lang="en-US" sz="1200" b="1" smtClean="0"/>
              <a:t>Institute for International Economics</a:t>
            </a:r>
            <a:r>
              <a:rPr lang="uk-UA" sz="1200" b="1" smtClean="0"/>
              <a:t>)</a:t>
            </a:r>
            <a:r>
              <a:rPr lang="pl-PL" sz="1200" smtClean="0">
                <a:hlinkClick r:id="rId16"/>
              </a:rPr>
              <a:t>www</a:t>
            </a:r>
            <a:r>
              <a:rPr lang="uk-UA" sz="1200" smtClean="0">
                <a:hlinkClick r:id="rId16"/>
              </a:rPr>
              <a:t>.</a:t>
            </a:r>
            <a:r>
              <a:rPr lang="en-US" sz="1200" smtClean="0">
                <a:hlinkClick r:id="rId16"/>
              </a:rPr>
              <a:t>iic</a:t>
            </a:r>
            <a:r>
              <a:rPr lang="uk-UA" sz="1200" smtClean="0">
                <a:hlinkClick r:id="rId16"/>
              </a:rPr>
              <a:t>.</a:t>
            </a:r>
            <a:r>
              <a:rPr lang="en-US" sz="1200" smtClean="0">
                <a:hlinkClick r:id="rId16"/>
              </a:rPr>
              <a:t>com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Центр вивчення міграцій, Нью Йорк (</a:t>
            </a:r>
            <a:r>
              <a:rPr lang="en-US" sz="1200" b="1" smtClean="0"/>
              <a:t>The Center for Migration Studies) </a:t>
            </a:r>
            <a:r>
              <a:rPr lang="en-US" sz="1200" smtClean="0">
                <a:hlinkClick r:id="rId17"/>
              </a:rPr>
              <a:t>www</a:t>
            </a:r>
            <a:r>
              <a:rPr lang="uk-UA" sz="1200" smtClean="0">
                <a:hlinkClick r:id="rId17"/>
              </a:rPr>
              <a:t>.</a:t>
            </a:r>
            <a:r>
              <a:rPr lang="en-US" sz="1200" smtClean="0">
                <a:hlinkClick r:id="rId17"/>
              </a:rPr>
              <a:t>cmsny</a:t>
            </a:r>
            <a:r>
              <a:rPr lang="uk-UA" sz="1200" smtClean="0">
                <a:hlinkClick r:id="rId17"/>
              </a:rPr>
              <a:t>.</a:t>
            </a:r>
            <a:r>
              <a:rPr lang="en-US" sz="1200" smtClean="0">
                <a:hlinkClick r:id="rId17"/>
              </a:rPr>
              <a:t>org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Статистична служба Європейської комісії (Євростат) </a:t>
            </a:r>
            <a:r>
              <a:rPr lang="en-US" sz="1200" smtClean="0">
                <a:hlinkClick r:id="rId18"/>
              </a:rPr>
              <a:t>www</a:t>
            </a:r>
            <a:r>
              <a:rPr lang="uk-UA" sz="1200" smtClean="0">
                <a:hlinkClick r:id="rId18"/>
              </a:rPr>
              <a:t>.</a:t>
            </a:r>
            <a:r>
              <a:rPr lang="en-US" sz="1200" smtClean="0">
                <a:hlinkClick r:id="rId18"/>
              </a:rPr>
              <a:t>europa</a:t>
            </a:r>
            <a:r>
              <a:rPr lang="uk-UA" sz="1200" smtClean="0">
                <a:hlinkClick r:id="rId18"/>
              </a:rPr>
              <a:t>.</a:t>
            </a:r>
            <a:r>
              <a:rPr lang="en-US" sz="1200" smtClean="0">
                <a:hlinkClick r:id="rId18"/>
              </a:rPr>
              <a:t>eu</a:t>
            </a:r>
            <a:r>
              <a:rPr lang="uk-UA" sz="1200" smtClean="0">
                <a:hlinkClick r:id="rId18"/>
              </a:rPr>
              <a:t>.</a:t>
            </a:r>
            <a:r>
              <a:rPr lang="en-US" sz="1200" smtClean="0">
                <a:hlinkClick r:id="rId18"/>
              </a:rPr>
              <a:t>int</a:t>
            </a:r>
            <a:r>
              <a:rPr lang="uk-UA" sz="1200" smtClean="0"/>
              <a:t/>
            </a:r>
            <a:br>
              <a:rPr lang="uk-UA" sz="1200" smtClean="0"/>
            </a:br>
            <a:r>
              <a:rPr lang="uk-UA" sz="1200" b="1" smtClean="0"/>
              <a:t>Сайт Історії європейської інтеграції (</a:t>
            </a:r>
            <a:r>
              <a:rPr lang="en-US" sz="1200" b="1" smtClean="0"/>
              <a:t>The History of European Integration Site</a:t>
            </a:r>
            <a:r>
              <a:rPr lang="uk-UA" sz="1200" b="1" smtClean="0"/>
              <a:t>)</a:t>
            </a:r>
            <a:r>
              <a:rPr lang="en-US" sz="1200" smtClean="0">
                <a:hlinkClick r:id="rId19"/>
              </a:rPr>
              <a:t>www</a:t>
            </a:r>
            <a:r>
              <a:rPr lang="uk-UA" sz="1200" smtClean="0">
                <a:hlinkClick r:id="rId19"/>
              </a:rPr>
              <a:t>.</a:t>
            </a:r>
            <a:r>
              <a:rPr lang="en-US" sz="1200" smtClean="0">
                <a:hlinkClick r:id="rId19"/>
              </a:rPr>
              <a:t>let</a:t>
            </a:r>
            <a:r>
              <a:rPr lang="uk-UA" sz="1200" smtClean="0">
                <a:hlinkClick r:id="rId19"/>
              </a:rPr>
              <a:t>.</a:t>
            </a:r>
            <a:r>
              <a:rPr lang="en-US" sz="1200" smtClean="0">
                <a:hlinkClick r:id="rId19"/>
              </a:rPr>
              <a:t>leidenuniv</a:t>
            </a:r>
            <a:r>
              <a:rPr lang="uk-UA" sz="1200" smtClean="0">
                <a:hlinkClick r:id="rId19"/>
              </a:rPr>
              <a:t>.</a:t>
            </a:r>
            <a:r>
              <a:rPr lang="en-US" sz="1200" smtClean="0">
                <a:hlinkClick r:id="rId19"/>
              </a:rPr>
              <a:t>nl</a:t>
            </a:r>
            <a:r>
              <a:rPr lang="uk-UA" sz="1200" smtClean="0">
                <a:hlinkClick r:id="rId19"/>
              </a:rPr>
              <a:t>/</a:t>
            </a:r>
            <a:r>
              <a:rPr lang="en-US" sz="1200" smtClean="0">
                <a:hlinkClick r:id="rId19"/>
              </a:rPr>
              <a:t>history</a:t>
            </a:r>
            <a:endParaRPr lang="ru-RU" sz="12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915400" cy="836613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uk-UA" sz="3600" b="1" smtClean="0"/>
              <a:t>Міжнародна економічна система</a:t>
            </a:r>
            <a:endParaRPr lang="ru-RU" sz="3600" b="1" smtClean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836613"/>
            <a:ext cx="9066213" cy="1900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800" b="1">
                <a:latin typeface="Times New Roman" pitchFamily="18" charset="0"/>
              </a:rPr>
              <a:t>Міжнародна економічна система (МЕС)</a:t>
            </a:r>
            <a:r>
              <a:rPr lang="uk-UA" sz="1800">
                <a:latin typeface="Times New Roman" pitchFamily="18" charset="0"/>
              </a:rPr>
              <a:t> являє собою сукупність елементів світової економіки, у процесі взаємодії яких виникають інтегративні якості, характеристики, закономірності функціонування цієї системи.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Основними елементами МЕС є окремі країни, групи країн</a:t>
            </a:r>
            <a:r>
              <a:rPr lang="uk-UA" sz="180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800">
                <a:latin typeface="Times New Roman" pitchFamily="18" charset="0"/>
              </a:rPr>
              <a:t>Крім того МЕС складається із підсистеми різних міжнародних ринків і підсистеми національних і міжнародних інститутів, які регулюють МЕС; </a:t>
            </a:r>
            <a:r>
              <a:rPr lang="uk-UA" sz="1800" b="1">
                <a:latin typeface="Times New Roman" pitchFamily="18" charset="0"/>
              </a:rPr>
              <a:t>підсистеми міжнародних економічних відносин.</a:t>
            </a:r>
            <a:r>
              <a:rPr lang="ru-RU" sz="1400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/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 rot="5400000">
            <a:off x="-1316831" y="3040856"/>
            <a:ext cx="3322638" cy="479425"/>
          </a:xfrm>
          <a:prstGeom prst="curvedUpArrow">
            <a:avLst>
              <a:gd name="adj1" fmla="val 138609"/>
              <a:gd name="adj2" fmla="val 2772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/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630238" y="4872038"/>
            <a:ext cx="9145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sz="1400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704850" y="2636838"/>
            <a:ext cx="8915400" cy="431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Риси промислово-розвинених країн</a:t>
            </a: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9129713" y="527685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lang="uk-UA" sz="1400"/>
          </a:p>
        </p:txBody>
      </p:sp>
      <p:graphicFrame>
        <p:nvGraphicFramePr>
          <p:cNvPr id="9249" name="Group 33"/>
          <p:cNvGraphicFramePr>
            <a:graphicFrameLocks noGrp="1"/>
          </p:cNvGraphicFramePr>
          <p:nvPr>
            <p:ph sz="half" idx="2"/>
          </p:nvPr>
        </p:nvGraphicFramePr>
        <p:xfrm>
          <a:off x="560388" y="3141663"/>
          <a:ext cx="9345612" cy="3563092"/>
        </p:xfrm>
        <a:graphic>
          <a:graphicData uri="http://schemas.openxmlformats.org/drawingml/2006/table">
            <a:tbl>
              <a:tblPr/>
              <a:tblGrid>
                <a:gridCol w="4598987"/>
                <a:gridCol w="4746625"/>
              </a:tblGrid>
              <a:tr h="356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Частка у світовому населенні -14%;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Виробляють - 72% світового ВВП;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Експортують 54% товарів і 78% послуг у міжнародній торгівлі;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Посідають ключові позиції у міжнародних організаціях;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Мають значний розрив економічного розвитку всередині групи;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Мають соціально орієнтовані економіки;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Центри: США, Японія, країни Західної Європи</a:t>
                      </a:r>
                      <a:endParaRPr kumimoji="0" 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Розвинуте соціально-ринкове господарство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Найбільша вичерпність джерел і факторів індустріального розвитку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Провідна роль у світовій економіці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Стрімке зростання фінансового сектору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Зміщення центру економічної ваги до сектору послуг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Формування переважно сервісної економіки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Переважна присутність ТНК на світових ринках</a:t>
                      </a:r>
                      <a:endParaRPr kumimoji="0" 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993775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uk-UA" sz="3200" b="1" smtClean="0"/>
              <a:t>2. Система міжнародних економічних відносин</a:t>
            </a:r>
            <a:endParaRPr lang="ru-RU" sz="32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268413"/>
            <a:ext cx="891540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smtClean="0">
                <a:latin typeface="Times New Roman" pitchFamily="18" charset="0"/>
              </a:rPr>
              <a:t>Міжнародні економічні відносини (МЕВ)</a:t>
            </a:r>
            <a:r>
              <a:rPr lang="uk-UA" sz="2400" smtClean="0">
                <a:latin typeface="Times New Roman" pitchFamily="18" charset="0"/>
              </a:rPr>
              <a:t> — </a:t>
            </a:r>
            <a:r>
              <a:rPr lang="uk-UA" sz="2400" b="1" smtClean="0">
                <a:latin typeface="Times New Roman" pitchFamily="18" charset="0"/>
              </a:rPr>
              <a:t>це система економічних зв’язків з приводу виробництва, розподілу, обміну та споживання продуктів, що вийшли за рамки національних кордонів.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smtClean="0">
                <a:latin typeface="Times New Roman" pitchFamily="18" charset="0"/>
              </a:rPr>
              <a:t>Міжнародні відносини розподілу</a:t>
            </a:r>
            <a:r>
              <a:rPr lang="uk-UA" sz="2000" smtClean="0">
                <a:latin typeface="Times New Roman" pitchFamily="18" charset="0"/>
              </a:rPr>
              <a:t> — це відносини, які виникають з приводу а) розподілу факторів виробництва (засобів виробництва, робочої сили) між країнами; б) розподілу продуктів економічної діяльності серед суб’єктів із різних країн; в) розподілу доходів між учасниками МЕВ.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9220" name="Содержимое 2"/>
          <p:cNvSpPr>
            <a:spLocks/>
          </p:cNvSpPr>
          <p:nvPr/>
        </p:nvSpPr>
        <p:spPr bwMode="auto">
          <a:xfrm>
            <a:off x="412750" y="3668713"/>
            <a:ext cx="4071938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3000" b="1">
                <a:solidFill>
                  <a:srgbClr val="002060"/>
                </a:solidFill>
              </a:rPr>
              <a:t>Суб'єкти  МЕВ:</a:t>
            </a:r>
          </a:p>
          <a:p>
            <a:pPr marL="342900" indent="-342900" algn="just" eaLnBrk="1" hangingPunct="1">
              <a:spcBef>
                <a:spcPct val="20000"/>
              </a:spcBef>
              <a:buFont typeface="Tahoma" pitchFamily="34" charset="0"/>
              <a:buAutoNum type="arabicPeriod"/>
            </a:pPr>
            <a:r>
              <a:rPr lang="uk-UA" sz="2400"/>
              <a:t>Держави</a:t>
            </a:r>
          </a:p>
          <a:p>
            <a:pPr marL="342900" indent="-342900" algn="just" eaLnBrk="1" hangingPunct="1">
              <a:spcBef>
                <a:spcPct val="20000"/>
              </a:spcBef>
              <a:buFont typeface="Tahoma" pitchFamily="34" charset="0"/>
              <a:buAutoNum type="arabicPeriod"/>
            </a:pPr>
            <a:r>
              <a:rPr lang="uk-UA" sz="2400"/>
              <a:t>Міжнародні організації</a:t>
            </a:r>
          </a:p>
          <a:p>
            <a:pPr marL="342900" indent="-342900" algn="just" eaLnBrk="1" hangingPunct="1">
              <a:spcBef>
                <a:spcPct val="20000"/>
              </a:spcBef>
              <a:buFont typeface="Tahoma" pitchFamily="34" charset="0"/>
              <a:buAutoNum type="arabicPeriod"/>
            </a:pPr>
            <a:r>
              <a:rPr lang="uk-UA" sz="2400"/>
              <a:t>Транснаціональні компанії (корпорації) </a:t>
            </a:r>
          </a:p>
          <a:p>
            <a:pPr marL="342900" indent="-342900" algn="just" eaLnBrk="1" hangingPunct="1">
              <a:spcBef>
                <a:spcPct val="20000"/>
              </a:spcBef>
              <a:buFont typeface="Tahoma" pitchFamily="34" charset="0"/>
              <a:buAutoNum type="arabicPeriod"/>
            </a:pPr>
            <a:r>
              <a:rPr lang="uk-UA" sz="2400"/>
              <a:t>Фізичні особи</a:t>
            </a:r>
          </a:p>
        </p:txBody>
      </p:sp>
      <p:sp>
        <p:nvSpPr>
          <p:cNvPr id="9221" name="Содержимое 4"/>
          <p:cNvSpPr>
            <a:spLocks/>
          </p:cNvSpPr>
          <p:nvPr/>
        </p:nvSpPr>
        <p:spPr bwMode="auto">
          <a:xfrm>
            <a:off x="4627563" y="3525838"/>
            <a:ext cx="43576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3000" b="1">
                <a:solidFill>
                  <a:srgbClr val="007254"/>
                </a:solidFill>
              </a:rPr>
              <a:t>Форми МЕВ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400"/>
              <a:t>Міжнародна торгівля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400"/>
              <a:t>Міжнародний рух капіталу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400"/>
              <a:t>Міжнародна міграція робочої сили 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uk-UA" sz="2400"/>
              <a:t>Світова валютна система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endParaRPr lang="uk-UA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4"/>
          <p:cNvSpPr txBox="1">
            <a:spLocks noChangeArrowheads="1"/>
          </p:cNvSpPr>
          <p:nvPr/>
        </p:nvSpPr>
        <p:spPr bwMode="auto">
          <a:xfrm>
            <a:off x="1443038" y="333375"/>
            <a:ext cx="7488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</a:rPr>
              <a:t>За структурою МЕВ – система техніко-економічних, організаційно-економічних і відносин економічної власності між економічними суб</a:t>
            </a:r>
            <a:r>
              <a:rPr lang="en-US" sz="2000" b="1">
                <a:latin typeface="Times New Roman" pitchFamily="18" charset="0"/>
              </a:rPr>
              <a:t>’</a:t>
            </a:r>
            <a:r>
              <a:rPr lang="uk-UA" sz="2000" b="1">
                <a:latin typeface="Times New Roman" pitchFamily="18" charset="0"/>
              </a:rPr>
              <a:t>єктами різних країн</a:t>
            </a:r>
            <a:endParaRPr lang="ru-RU" sz="2000" b="1">
              <a:latin typeface="Times New Roman" pitchFamily="18" charset="0"/>
            </a:endParaRPr>
          </a:p>
        </p:txBody>
      </p:sp>
      <p:graphicFrame>
        <p:nvGraphicFramePr>
          <p:cNvPr id="1026" name="Organization Chart 19"/>
          <p:cNvGraphicFramePr>
            <a:graphicFrameLocks/>
          </p:cNvGraphicFramePr>
          <p:nvPr>
            <p:ph type="dgm" idx="1"/>
          </p:nvPr>
        </p:nvGraphicFramePr>
        <p:xfrm>
          <a:off x="-1755775" y="1628775"/>
          <a:ext cx="8972550" cy="51133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7" name="Text Box 27"/>
          <p:cNvSpPr txBox="1">
            <a:spLocks noChangeArrowheads="1"/>
          </p:cNvSpPr>
          <p:nvPr/>
        </p:nvSpPr>
        <p:spPr bwMode="auto">
          <a:xfrm>
            <a:off x="5186363" y="1484313"/>
            <a:ext cx="4719637" cy="13684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1400" b="1"/>
              <a:t>Відносини міжнародної спеціалізації, виробничого та техніко-економічного кооперування, міжнародної концентрації виробництва, які формують матеріально-речову форму інтернаціоналізації продуктивних сил і утворюють міжнародний технологічний спосіб виробництва</a:t>
            </a:r>
            <a:endParaRPr lang="ru-RU" sz="1400" b="1"/>
          </a:p>
        </p:txBody>
      </p:sp>
      <p:sp>
        <p:nvSpPr>
          <p:cNvPr id="1038" name="Text Box 29"/>
          <p:cNvSpPr txBox="1">
            <a:spLocks noChangeArrowheads="1"/>
          </p:cNvSpPr>
          <p:nvPr/>
        </p:nvSpPr>
        <p:spPr bwMode="auto">
          <a:xfrm>
            <a:off x="5811838" y="3644900"/>
            <a:ext cx="4094162" cy="942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1400" b="1"/>
              <a:t>Проведення спільних маркетингових досліджень, уніфікація відносин менеджменту, управління СП, обмін досвідом між країнами</a:t>
            </a:r>
            <a:endParaRPr lang="ru-RU" sz="1400" b="1"/>
          </a:p>
        </p:txBody>
      </p:sp>
      <p:sp>
        <p:nvSpPr>
          <p:cNvPr id="1039" name="Line 30"/>
          <p:cNvSpPr>
            <a:spLocks noChangeShapeType="1"/>
          </p:cNvSpPr>
          <p:nvPr/>
        </p:nvSpPr>
        <p:spPr bwMode="auto">
          <a:xfrm>
            <a:off x="5264150" y="4149725"/>
            <a:ext cx="469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0" name="Text Box 31"/>
          <p:cNvSpPr txBox="1">
            <a:spLocks noChangeArrowheads="1"/>
          </p:cNvSpPr>
          <p:nvPr/>
        </p:nvSpPr>
        <p:spPr bwMode="auto">
          <a:xfrm>
            <a:off x="1363663" y="5373688"/>
            <a:ext cx="8307387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b="1"/>
              <a:t>Процес привласнення суб</a:t>
            </a:r>
            <a:r>
              <a:rPr lang="en-US" b="1"/>
              <a:t>’</a:t>
            </a:r>
            <a:r>
              <a:rPr lang="uk-UA" b="1"/>
              <a:t>єктами МЕВ різноманітних об</a:t>
            </a:r>
            <a:r>
              <a:rPr lang="en-US" b="1"/>
              <a:t>’</a:t>
            </a:r>
            <a:r>
              <a:rPr lang="uk-UA" b="1"/>
              <a:t>єктів – товарів, послуг, робочої сили, інтелектуальної власності тощо у всіх сферах суспільного відтворення – виробництві, обміні, розподілі і споживанні</a:t>
            </a:r>
            <a:endParaRPr lang="ru-RU" b="1"/>
          </a:p>
        </p:txBody>
      </p:sp>
      <p:cxnSp>
        <p:nvCxnSpPr>
          <p:cNvPr id="1041" name="AutoShape 32"/>
          <p:cNvCxnSpPr>
            <a:cxnSpLocks noChangeShapeType="1"/>
            <a:endCxn id="1040" idx="0"/>
          </p:cNvCxnSpPr>
          <p:nvPr/>
        </p:nvCxnSpPr>
        <p:spPr bwMode="auto">
          <a:xfrm>
            <a:off x="5254625" y="4800600"/>
            <a:ext cx="263525" cy="5730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95300" y="274638"/>
            <a:ext cx="8915400" cy="777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4400" b="1">
                <a:solidFill>
                  <a:schemeClr val="tx2"/>
                </a:solidFill>
              </a:rPr>
              <a:t>Форми МЕВ та їх реалізація</a:t>
            </a:r>
            <a:endParaRPr lang="ru-RU" sz="4400" b="1">
              <a:solidFill>
                <a:schemeClr val="tx2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95300" y="1600200"/>
            <a:ext cx="4375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 i="1">
                <a:latin typeface="Times New Roman" pitchFamily="18" charset="0"/>
              </a:rPr>
              <a:t>Міжнародна торгівля </a:t>
            </a:r>
            <a:r>
              <a:rPr lang="uk-UA" sz="2000">
                <a:latin typeface="Times New Roman" pitchFamily="18" charset="0"/>
              </a:rPr>
              <a:t>— обмін товарами та послугами між державно оформленими національними господарствами;</a:t>
            </a:r>
            <a:endParaRPr lang="uk-UA" sz="2000" i="1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 i="1">
                <a:latin typeface="Times New Roman" pitchFamily="18" charset="0"/>
              </a:rPr>
              <a:t>Міжнародний рух капіталу</a:t>
            </a:r>
            <a:r>
              <a:rPr lang="uk-UA" sz="2000">
                <a:latin typeface="Times New Roman" pitchFamily="18" charset="0"/>
              </a:rPr>
              <a:t> — переміщення капіталу між країнами світу в пошуках сфери найбільш вигідного його вкладання.</a:t>
            </a:r>
            <a:endParaRPr lang="uk-UA" sz="2000" i="1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 i="1">
                <a:latin typeface="Times New Roman" pitchFamily="18" charset="0"/>
              </a:rPr>
              <a:t>Міжнародна міграція робочої сили</a:t>
            </a:r>
            <a:r>
              <a:rPr lang="uk-UA" sz="2000">
                <a:latin typeface="Times New Roman" pitchFamily="18" charset="0"/>
              </a:rPr>
              <a:t> — переміщення між країнами працездатного населення переважно з економічних причин.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000">
                <a:latin typeface="Times New Roman" pitchFamily="18" charset="0"/>
              </a:rPr>
              <a:t>Деякі автори виділяють як самостійні форми ще й </a:t>
            </a:r>
            <a:r>
              <a:rPr lang="uk-UA" sz="2000" i="1">
                <a:latin typeface="Times New Roman" pitchFamily="18" charset="0"/>
              </a:rPr>
              <a:t>міжнародні валютні відносини</a:t>
            </a:r>
            <a:r>
              <a:rPr lang="uk-UA" sz="2000">
                <a:latin typeface="Times New Roman" pitchFamily="18" charset="0"/>
              </a:rPr>
              <a:t>, а також </a:t>
            </a:r>
            <a:r>
              <a:rPr lang="uk-UA" sz="2000" i="1">
                <a:latin typeface="Times New Roman" pitchFamily="18" charset="0"/>
              </a:rPr>
              <a:t>міжнародні науково-технологічні відносини</a:t>
            </a:r>
            <a:endParaRPr lang="ru-RU" sz="2000" i="1">
              <a:latin typeface="Times New Roman" pitchFamily="18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35550" y="1196975"/>
            <a:ext cx="43751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1600" b="1">
                <a:latin typeface="Book Antiqua" pitchFamily="18" charset="0"/>
              </a:rPr>
              <a:t>Реалізація різноманітних форм МЕВ</a:t>
            </a:r>
            <a:r>
              <a:rPr lang="uk-UA" sz="1600">
                <a:latin typeface="Book Antiqua" pitchFamily="18" charset="0"/>
              </a:rPr>
              <a:t> їх суб’єктами здійснюється на тому чи іншому </a:t>
            </a:r>
            <a:r>
              <a:rPr lang="uk-UA" sz="1600" i="1">
                <a:latin typeface="Book Antiqua" pitchFamily="18" charset="0"/>
              </a:rPr>
              <a:t>рівні</a:t>
            </a:r>
            <a:r>
              <a:rPr lang="uk-UA" sz="1600">
                <a:latin typeface="Book Antiqua" pitchFamily="18" charset="0"/>
              </a:rPr>
              <a:t>, які розрізняються, зокрема, залежно від ступеню інтенсивності їх взаємодії:</a:t>
            </a:r>
            <a:endParaRPr lang="uk-UA" sz="1600" i="1">
              <a:latin typeface="Book Antiqu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1600" i="1">
                <a:latin typeface="Book Antiqua" pitchFamily="18" charset="0"/>
              </a:rPr>
              <a:t>Економічні контакти</a:t>
            </a:r>
            <a:r>
              <a:rPr lang="uk-UA" sz="1600">
                <a:latin typeface="Book Antiqua" pitchFamily="18" charset="0"/>
              </a:rPr>
              <a:t> — це найпростіші економічні зв’язки, які мають епізодичний характер і регулюються переважно одиничними угодами, контрактами;</a:t>
            </a:r>
            <a:endParaRPr lang="uk-UA" sz="1600" i="1">
              <a:latin typeface="Book Antiqu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1600" i="1">
                <a:latin typeface="Book Antiqua" pitchFamily="18" charset="0"/>
              </a:rPr>
              <a:t>Взаємодія</a:t>
            </a:r>
            <a:r>
              <a:rPr lang="uk-UA" sz="1600">
                <a:latin typeface="Book Antiqua" pitchFamily="18" charset="0"/>
              </a:rPr>
              <a:t> — стійкі економічні зв’язки на основі міжнародних угод і домовленостей, які складені на тривалий час;</a:t>
            </a:r>
            <a:endParaRPr lang="uk-UA" sz="1600" i="1">
              <a:latin typeface="Book Antiqu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1600" i="1">
                <a:latin typeface="Book Antiqua" pitchFamily="18" charset="0"/>
              </a:rPr>
              <a:t>Співробітництво</a:t>
            </a:r>
            <a:r>
              <a:rPr lang="uk-UA" sz="1600">
                <a:latin typeface="Book Antiqua" pitchFamily="18" charset="0"/>
              </a:rPr>
              <a:t> — міцні економічні зв’язки, на основі спільних, попередньо вироблених і узгоджених намірів, які закріплені в угодах довгострокового характеру;</a:t>
            </a:r>
            <a:endParaRPr lang="uk-UA" sz="1600" i="1">
              <a:latin typeface="Book Antiqu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1600" i="1">
                <a:latin typeface="Book Antiqua" pitchFamily="18" charset="0"/>
              </a:rPr>
              <a:t>Міжнародна економічна інтеграція </a:t>
            </a:r>
            <a:r>
              <a:rPr lang="uk-UA" sz="1600">
                <a:latin typeface="Book Antiqua" pitchFamily="18" charset="0"/>
              </a:rPr>
              <a:t>— це рівень розвитку МЕВ, коли в процесі інтернаціоналізації господарського життя відбувається переплетіння економік двох або більше країн і проводиться узгоджена політика з елементами національного регулювання.</a:t>
            </a:r>
            <a:endParaRPr lang="ru-RU" sz="1600">
              <a:latin typeface="Book Antiqua" pitchFamily="18" charset="0"/>
            </a:endParaRP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3860800" y="3644900"/>
            <a:ext cx="1482725" cy="287338"/>
          </a:xfrm>
          <a:prstGeom prst="leftRightArrow">
            <a:avLst>
              <a:gd name="adj1" fmla="val 50000"/>
              <a:gd name="adj2" fmla="val 103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95300" y="188913"/>
            <a:ext cx="8915400" cy="5032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4000" b="1">
                <a:solidFill>
                  <a:schemeClr val="tx2"/>
                </a:solidFill>
              </a:rPr>
              <a:t>Суб</a:t>
            </a:r>
            <a:r>
              <a:rPr lang="en-US" sz="4000" b="1">
                <a:solidFill>
                  <a:schemeClr val="tx2"/>
                </a:solidFill>
              </a:rPr>
              <a:t>’</a:t>
            </a:r>
            <a:r>
              <a:rPr lang="uk-UA" sz="4000" b="1">
                <a:solidFill>
                  <a:schemeClr val="tx2"/>
                </a:solidFill>
              </a:rPr>
              <a:t>єкти МЕВ</a:t>
            </a:r>
            <a:endParaRPr lang="ru-RU" sz="4000" b="1">
              <a:solidFill>
                <a:schemeClr val="tx2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95300" y="936625"/>
            <a:ext cx="47450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 i="1">
                <a:latin typeface="Times New Roman" pitchFamily="18" charset="0"/>
              </a:rPr>
              <a:t>Фізичні особи</a:t>
            </a:r>
            <a:r>
              <a:rPr lang="uk-UA" sz="2000">
                <a:latin typeface="Times New Roman" pitchFamily="18" charset="0"/>
              </a:rPr>
              <a:t>;</a:t>
            </a:r>
            <a:endParaRPr lang="uk-UA" sz="2000" i="1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 i="1">
                <a:latin typeface="Times New Roman" pitchFamily="18" charset="0"/>
              </a:rPr>
              <a:t>Юридичні особи</a:t>
            </a:r>
            <a:r>
              <a:rPr lang="uk-UA" sz="2000">
                <a:latin typeface="Times New Roman" pitchFamily="18" charset="0"/>
              </a:rPr>
              <a:t>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solidFill>
                  <a:schemeClr val="accent2"/>
                </a:solidFill>
                <a:latin typeface="Times New Roman" pitchFamily="18" charset="0"/>
              </a:rPr>
              <a:t>Юридичними особами, які беруть участь у МЕВ, є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000" b="1" i="1">
                <a:latin typeface="Times New Roman" pitchFamily="18" charset="0"/>
              </a:rPr>
              <a:t>підприємства</a:t>
            </a:r>
            <a:r>
              <a:rPr lang="uk-UA" sz="2000" b="1">
                <a:latin typeface="Times New Roman" pitchFamily="18" charset="0"/>
              </a:rPr>
              <a:t>,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latin typeface="Times New Roman" pitchFamily="18" charset="0"/>
              </a:rPr>
              <a:t>держава та її установи,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latin typeface="Times New Roman" pitchFamily="18" charset="0"/>
              </a:rPr>
              <a:t>міжнародні організації.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000" b="1" i="1">
                <a:latin typeface="Times New Roman" pitchFamily="18" charset="0"/>
              </a:rPr>
              <a:t>Діяльність підприємств</a:t>
            </a:r>
            <a:r>
              <a:rPr lang="uk-UA" sz="2000">
                <a:latin typeface="Times New Roman" pitchFamily="18" charset="0"/>
              </a:rPr>
              <a:t> в міжнародній сфері виявляється в: а) купівлі іноземних факторів виробництва; б) продажу виробленої продукції на міжнародному ринку; в) операціях на міжнародних фінансових ринках.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384800" y="836613"/>
            <a:ext cx="4170363" cy="38877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sz="2000" b="1">
                <a:latin typeface="Times New Roman" pitchFamily="18" charset="0"/>
              </a:rPr>
              <a:t>Специфічними суб’єктами МЕВ є міжнародні підприємства: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>
                <a:latin typeface="Times New Roman" pitchFamily="18" charset="0"/>
              </a:rPr>
              <a:t>Багатонаціональні корпорації (міжнародні за капіталом, управлінням та сферами діяльності);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>
                <a:latin typeface="Times New Roman" pitchFamily="18" charset="0"/>
              </a:rPr>
              <a:t>Міжнародні спільні підприємства (об’єднують національних партнерів з різних країн в інвестуванні, управлінні підприємством, розподілі прибутків та ризиків).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60388" y="4929188"/>
            <a:ext cx="7848600" cy="17399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Міжнародні організації</a:t>
            </a:r>
            <a:r>
              <a:rPr lang="uk-UA">
                <a:solidFill>
                  <a:schemeClr val="bg2"/>
                </a:solidFill>
              </a:rPr>
              <a:t> :</a:t>
            </a:r>
          </a:p>
          <a:p>
            <a:pPr eaLnBrk="1" hangingPunct="1">
              <a:defRPr/>
            </a:pPr>
            <a:r>
              <a:rPr lang="uk-UA"/>
              <a:t>юридична природа (міжурядові, позаурядові)</a:t>
            </a:r>
          </a:p>
          <a:p>
            <a:pPr eaLnBrk="1" hangingPunct="1">
              <a:defRPr/>
            </a:pPr>
            <a:r>
              <a:rPr lang="uk-UA"/>
              <a:t>склад учасників (універсальні, регіональні)</a:t>
            </a:r>
          </a:p>
          <a:p>
            <a:pPr eaLnBrk="1" hangingPunct="1">
              <a:defRPr/>
            </a:pPr>
            <a:r>
              <a:rPr lang="uk-UA"/>
              <a:t>масштаби діяльності (загального характеру, спеціальної компетенції)</a:t>
            </a:r>
          </a:p>
          <a:p>
            <a:pPr eaLnBrk="1" hangingPunct="1">
              <a:defRPr/>
            </a:pPr>
            <a:r>
              <a:rPr lang="uk-UA"/>
              <a:t>характер діяльності (координуючі, оперативної дії, консультативні)</a:t>
            </a:r>
          </a:p>
          <a:p>
            <a:pPr eaLnBrk="1" hangingPunct="1">
              <a:defRPr/>
            </a:pPr>
            <a:r>
              <a:rPr lang="uk-UA"/>
              <a:t>термін діяльності (постійної дії, періодичної дії, тимчасові)</a:t>
            </a:r>
            <a:endParaRPr lang="ru-RU"/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3657600" y="2060575"/>
            <a:ext cx="1511300" cy="360363"/>
          </a:xfrm>
          <a:prstGeom prst="rightArrow">
            <a:avLst>
              <a:gd name="adj1" fmla="val 50000"/>
              <a:gd name="adj2" fmla="val 1048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/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0" y="2852738"/>
            <a:ext cx="560388" cy="2663825"/>
          </a:xfrm>
          <a:prstGeom prst="curvedRightArrow">
            <a:avLst>
              <a:gd name="adj1" fmla="val 95071"/>
              <a:gd name="adj2" fmla="val 19014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/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>
            <a:off x="6969125" y="4437063"/>
            <a:ext cx="215900" cy="792162"/>
          </a:xfrm>
          <a:prstGeom prst="upDownArrow">
            <a:avLst>
              <a:gd name="adj1" fmla="val 50000"/>
              <a:gd name="adj2" fmla="val 733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4132</Words>
  <Application>Microsoft Office PowerPoint</Application>
  <PresentationFormat>Лист A4 (210x297 мм)</PresentationFormat>
  <Paragraphs>448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 New Roman</vt:lpstr>
      <vt:lpstr>Tahoma</vt:lpstr>
      <vt:lpstr>Wingdings</vt:lpstr>
      <vt:lpstr>Book Antiqua</vt:lpstr>
      <vt:lpstr>Оформление по умолчанию</vt:lpstr>
      <vt:lpstr>Тема 1. Міжнародна економічна система</vt:lpstr>
      <vt:lpstr>1. Предмет, об’єкт та закономірності міжнародної економіки як науки</vt:lpstr>
      <vt:lpstr>Слайд 3</vt:lpstr>
      <vt:lpstr>Закономірності розвитку глобальної економіки</vt:lpstr>
      <vt:lpstr>Міжнародна економічна система</vt:lpstr>
      <vt:lpstr>2. Система міжнародних економічних відносин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4. Класифікація країн світу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Типізація країн світу за рівнем економічного розвитку</vt:lpstr>
      <vt:lpstr>Слайд 33</vt:lpstr>
      <vt:lpstr>Слайд 34</vt:lpstr>
      <vt:lpstr>Слайд 35</vt:lpstr>
      <vt:lpstr>Рівень заборгованості країн</vt:lpstr>
      <vt:lpstr>Слайд 37</vt:lpstr>
      <vt:lpstr>Слайд 38</vt:lpstr>
      <vt:lpstr>Класифікація країн за методикою МВФ</vt:lpstr>
      <vt:lpstr>Слайд 40</vt:lpstr>
      <vt:lpstr>Слайд 41</vt:lpstr>
      <vt:lpstr>Слайд 42</vt:lpstr>
      <vt:lpstr>Слайд 43</vt:lpstr>
      <vt:lpstr>Слайд 44</vt:lpstr>
      <vt:lpstr>6. Тенденції сучасного етапу розвитку світового господарства</vt:lpstr>
      <vt:lpstr>Тенденції</vt:lpstr>
      <vt:lpstr>Тенденції</vt:lpstr>
      <vt:lpstr>WWW джерела до теми</vt:lpstr>
    </vt:vector>
  </TitlesOfParts>
  <Company>jts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економіка к.е.н., доцент  Паценко Олег Юрійович</dc:title>
  <dc:creator>oleg</dc:creator>
  <cp:lastModifiedBy>209-1</cp:lastModifiedBy>
  <cp:revision>101</cp:revision>
  <dcterms:created xsi:type="dcterms:W3CDTF">2006-09-05T05:48:42Z</dcterms:created>
  <dcterms:modified xsi:type="dcterms:W3CDTF">2023-12-15T08:27:53Z</dcterms:modified>
</cp:coreProperties>
</file>